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51"/>
  </p:notesMasterIdLst>
  <p:sldIdLst>
    <p:sldId id="259" r:id="rId2"/>
    <p:sldId id="260" r:id="rId3"/>
    <p:sldId id="313" r:id="rId4"/>
    <p:sldId id="314" r:id="rId5"/>
    <p:sldId id="315" r:id="rId6"/>
    <p:sldId id="276" r:id="rId7"/>
    <p:sldId id="264" r:id="rId8"/>
    <p:sldId id="269" r:id="rId9"/>
    <p:sldId id="278" r:id="rId10"/>
    <p:sldId id="274" r:id="rId11"/>
    <p:sldId id="279" r:id="rId12"/>
    <p:sldId id="273" r:id="rId13"/>
    <p:sldId id="270" r:id="rId14"/>
    <p:sldId id="319" r:id="rId15"/>
    <p:sldId id="280" r:id="rId16"/>
    <p:sldId id="282" r:id="rId17"/>
    <p:sldId id="266" r:id="rId18"/>
    <p:sldId id="283" r:id="rId19"/>
    <p:sldId id="284" r:id="rId20"/>
    <p:sldId id="285" r:id="rId21"/>
    <p:sldId id="286" r:id="rId22"/>
    <p:sldId id="287" r:id="rId23"/>
    <p:sldId id="316" r:id="rId24"/>
    <p:sldId id="288" r:id="rId25"/>
    <p:sldId id="289" r:id="rId26"/>
    <p:sldId id="292" r:id="rId27"/>
    <p:sldId id="317" r:id="rId28"/>
    <p:sldId id="258" r:id="rId29"/>
    <p:sldId id="290" r:id="rId30"/>
    <p:sldId id="291" r:id="rId31"/>
    <p:sldId id="310" r:id="rId32"/>
    <p:sldId id="311" r:id="rId33"/>
    <p:sldId id="293" r:id="rId34"/>
    <p:sldId id="296" r:id="rId35"/>
    <p:sldId id="295" r:id="rId36"/>
    <p:sldId id="297" r:id="rId37"/>
    <p:sldId id="298" r:id="rId38"/>
    <p:sldId id="300" r:id="rId39"/>
    <p:sldId id="299" r:id="rId40"/>
    <p:sldId id="302" r:id="rId41"/>
    <p:sldId id="303" r:id="rId42"/>
    <p:sldId id="304" r:id="rId43"/>
    <p:sldId id="305" r:id="rId44"/>
    <p:sldId id="306" r:id="rId45"/>
    <p:sldId id="307" r:id="rId46"/>
    <p:sldId id="318" r:id="rId47"/>
    <p:sldId id="308" r:id="rId48"/>
    <p:sldId id="301" r:id="rId49"/>
    <p:sldId id="312" r:id="rId5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7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49" autoAdjust="0"/>
  </p:normalViewPr>
  <p:slideViewPr>
    <p:cSldViewPr>
      <p:cViewPr varScale="1">
        <p:scale>
          <a:sx n="69" d="100"/>
          <a:sy n="69" d="100"/>
        </p:scale>
        <p:origin x="-11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D00DA87-B7BC-4BA4-974A-E7CD9F3A1756}" type="datetimeFigureOut">
              <a:rPr lang="en-US"/>
              <a:pPr>
                <a:defRPr/>
              </a:pPr>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A90035D-9177-4534-B050-CEFAF0AB98E1}" type="slidenum">
              <a:rPr lang="en-US"/>
              <a:pPr>
                <a:defRPr/>
              </a:pPr>
              <a:t>‹#›</a:t>
            </a:fld>
            <a:endParaRPr lang="en-US"/>
          </a:p>
        </p:txBody>
      </p:sp>
    </p:spTree>
    <p:extLst>
      <p:ext uri="{BB962C8B-B14F-4D97-AF65-F5344CB8AC3E}">
        <p14:creationId xmlns:p14="http://schemas.microsoft.com/office/powerpoint/2010/main" val="656426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C494B-877B-4632-9AE0-6369DA164682}" type="slidenum">
              <a:rPr lang="en-US" smtClean="0">
                <a:latin typeface="Arial" pitchFamily="34" charset="0"/>
              </a:rPr>
              <a:pPr/>
              <a:t>34</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B38D08-FE06-47E9-BDFD-2284FF8EC4BE}" type="slidenum">
              <a:rPr lang="en-US" smtClean="0">
                <a:latin typeface="Arial" pitchFamily="34" charset="0"/>
              </a:rPr>
              <a:pPr/>
              <a:t>40</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89A390-9BDE-4502-9F2D-C0F9085BFE22}" type="slidenum">
              <a:rPr lang="en-US" smtClean="0">
                <a:latin typeface="Arial" pitchFamily="34" charset="0"/>
              </a:rPr>
              <a:pPr/>
              <a:t>41</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26C12A-9D8E-45F4-B9D8-503DBB252853}" type="slidenum">
              <a:rPr lang="en-US" smtClean="0">
                <a:latin typeface="Arial" pitchFamily="34" charset="0"/>
              </a:rPr>
              <a:pPr/>
              <a:t>42</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603797C-8216-4593-A5B1-69648E25A0E6}" type="slidenum">
              <a:rPr lang="en-US" smtClean="0">
                <a:latin typeface="Arial" pitchFamily="34" charset="0"/>
              </a:rPr>
              <a:pPr/>
              <a:t>43</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93A413-6C50-453F-A715-6D843E6A8371}" type="slidenum">
              <a:rPr lang="en-US" smtClean="0">
                <a:latin typeface="Arial" pitchFamily="34" charset="0"/>
              </a:rPr>
              <a:pPr/>
              <a:t>44</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222C7BC-C512-4C1A-8AFC-74B5ECC58A61}" type="slidenum">
              <a:rPr lang="en-US" smtClean="0">
                <a:latin typeface="Arial" pitchFamily="34" charset="0"/>
              </a:rPr>
              <a:pPr/>
              <a:t>45</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5BA317-C84D-4196-A8F8-2BCE5C88D50E}" type="slidenum">
              <a:rPr lang="en-US" smtClean="0">
                <a:latin typeface="Arial" pitchFamily="34" charset="0"/>
              </a:rPr>
              <a:pPr/>
              <a:t>47</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8" descr="WRIISC_top1"/>
          <p:cNvPicPr>
            <a:picLocks noChangeAspect="1" noChangeArrowheads="1"/>
          </p:cNvPicPr>
          <p:nvPr/>
        </p:nvPicPr>
        <p:blipFill>
          <a:blip r:embed="rId2" cstate="print"/>
          <a:srcRect/>
          <a:stretch>
            <a:fillRect/>
          </a:stretch>
        </p:blipFill>
        <p:spPr bwMode="auto">
          <a:xfrm>
            <a:off x="0" y="0"/>
            <a:ext cx="9153525" cy="1381125"/>
          </a:xfrm>
          <a:prstGeom prst="rect">
            <a:avLst/>
          </a:prstGeom>
          <a:noFill/>
          <a:ln w="9525">
            <a:noFill/>
            <a:miter lim="800000"/>
            <a:headEnd/>
            <a:tailEnd/>
          </a:ln>
        </p:spPr>
      </p:pic>
      <p:pic>
        <p:nvPicPr>
          <p:cNvPr id="5" name="Picture 80" descr="\\vhaeasfpc3\RUsers$\vhaeaschuaf\Desktop\WRIISC logo\TRIWRIISC_bottom.emf"/>
          <p:cNvPicPr>
            <a:picLocks noChangeAspect="1" noChangeArrowheads="1"/>
          </p:cNvPicPr>
          <p:nvPr/>
        </p:nvPicPr>
        <p:blipFill>
          <a:blip r:embed="rId3" cstate="print"/>
          <a:srcRect/>
          <a:stretch>
            <a:fillRect/>
          </a:stretch>
        </p:blipFill>
        <p:spPr bwMode="auto">
          <a:xfrm>
            <a:off x="0" y="5972175"/>
            <a:ext cx="9153525" cy="885825"/>
          </a:xfrm>
          <a:prstGeom prst="rect">
            <a:avLst/>
          </a:prstGeom>
          <a:noFill/>
          <a:ln w="9525">
            <a:noFill/>
            <a:miter lim="800000"/>
            <a:headEnd/>
            <a:tailEnd/>
          </a:ln>
        </p:spPr>
      </p:pic>
      <p:sp>
        <p:nvSpPr>
          <p:cNvPr id="5124" name="Rectangle 4"/>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5125"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Tahoma" pitchFamily="34" charset="0"/>
              </a:defRPr>
            </a:lvl1pPr>
          </a:lstStyle>
          <a:p>
            <a:r>
              <a:rPr lang="en-US" smtClean="0"/>
              <a:t>Click to edit Master subtitle style</a:t>
            </a:r>
            <a:endParaRPr lang="en-US"/>
          </a:p>
        </p:txBody>
      </p:sp>
      <p:pic>
        <p:nvPicPr>
          <p:cNvPr id="6" name="Picture 5" descr="M:\Assets\VA\VA Signature.emf"/>
          <p:cNvPicPr>
            <a:picLocks noChangeAspect="1" noChangeArrowheads="1"/>
          </p:cNvPicPr>
          <p:nvPr/>
        </p:nvPicPr>
        <p:blipFill>
          <a:blip r:embed="rId4" cstate="print"/>
          <a:srcRect/>
          <a:stretch>
            <a:fillRect/>
          </a:stretch>
        </p:blipFill>
        <p:spPr bwMode="auto">
          <a:xfrm>
            <a:off x="6553200" y="152400"/>
            <a:ext cx="2444750" cy="412750"/>
          </a:xfrm>
          <a:prstGeom prst="rect">
            <a:avLst/>
          </a:prstGeom>
          <a:noFill/>
          <a:ln w="9525">
            <a:noFill/>
            <a:miter lim="800000"/>
            <a:headEnd/>
            <a:tailEnd/>
          </a:ln>
        </p:spPr>
      </p:pic>
      <p:sp>
        <p:nvSpPr>
          <p:cNvPr id="7" name="TextBox 6"/>
          <p:cNvSpPr txBox="1"/>
          <p:nvPr/>
        </p:nvSpPr>
        <p:spPr>
          <a:xfrm>
            <a:off x="3280621" y="76200"/>
            <a:ext cx="2582758" cy="584775"/>
          </a:xfrm>
          <a:prstGeom prst="rect">
            <a:avLst/>
          </a:prstGeom>
          <a:noFill/>
        </p:spPr>
        <p:txBody>
          <a:bodyPr wrap="none" rtlCol="0">
            <a:spAutoFit/>
          </a:bodyPr>
          <a:lstStyle/>
          <a:p>
            <a:pPr algn="ctr"/>
            <a:r>
              <a:rPr lang="en-US" sz="1600" b="1" dirty="0" smtClean="0">
                <a:solidFill>
                  <a:srgbClr val="003E7E"/>
                </a:solidFill>
              </a:rPr>
              <a:t>Office of Public</a:t>
            </a:r>
            <a:r>
              <a:rPr lang="en-US" sz="1600" b="1" baseline="0" dirty="0" smtClean="0">
                <a:solidFill>
                  <a:srgbClr val="003E7E"/>
                </a:solidFill>
              </a:rPr>
              <a:t> Health &amp;</a:t>
            </a:r>
          </a:p>
          <a:p>
            <a:pPr algn="ctr"/>
            <a:r>
              <a:rPr lang="en-US" sz="1600" b="1" baseline="0" dirty="0" smtClean="0">
                <a:solidFill>
                  <a:srgbClr val="003E7E"/>
                </a:solidFill>
              </a:rPr>
              <a:t>Environmental Hazards</a:t>
            </a:r>
            <a:endParaRPr lang="en-US" sz="1600" b="1" dirty="0">
              <a:solidFill>
                <a:srgbClr val="003E7E"/>
              </a:solidFill>
            </a:endParaRPr>
          </a:p>
        </p:txBody>
      </p:sp>
      <p:pic>
        <p:nvPicPr>
          <p:cNvPr id="8" name="Picture 3" descr="\\vhaeasfpc4\RUsers$\vhaeaschuaf\Desktop\WRIISC logo\WRIISC_bottom1.emf"/>
          <p:cNvPicPr>
            <a:picLocks noChangeAspect="1" noChangeArrowheads="1"/>
          </p:cNvPicPr>
          <p:nvPr userDrawn="1"/>
        </p:nvPicPr>
        <p:blipFill>
          <a:blip r:embed="rId5" cstate="print"/>
          <a:srcRect/>
          <a:stretch>
            <a:fillRect/>
          </a:stretch>
        </p:blipFill>
        <p:spPr bwMode="auto">
          <a:xfrm>
            <a:off x="0" y="5991225"/>
            <a:ext cx="9153526" cy="8667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pic>
        <p:nvPicPr>
          <p:cNvPr id="1026" name="Picture 76" descr="\\vhaeasfpc3\RUsers$\vhaeaschuaf\Desktop\WRIISC logo\TRIWRIISC_bottom.emf"/>
          <p:cNvPicPr>
            <a:picLocks noChangeAspect="1" noChangeArrowheads="1"/>
          </p:cNvPicPr>
          <p:nvPr/>
        </p:nvPicPr>
        <p:blipFill>
          <a:blip r:embed="rId14" cstate="print"/>
          <a:srcRect/>
          <a:stretch>
            <a:fillRect/>
          </a:stretch>
        </p:blipFill>
        <p:spPr bwMode="auto">
          <a:xfrm>
            <a:off x="0" y="5972175"/>
            <a:ext cx="9153525" cy="8858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3" descr="\\vhaeasfpc4\RUsers$\vhaeaschuaf\Desktop\WRIISC logo\WRIISC_bottom1.emf"/>
          <p:cNvPicPr>
            <a:picLocks noChangeAspect="1" noChangeArrowheads="1"/>
          </p:cNvPicPr>
          <p:nvPr userDrawn="1"/>
        </p:nvPicPr>
        <p:blipFill>
          <a:blip r:embed="rId15" cstate="print"/>
          <a:srcRect/>
          <a:stretch>
            <a:fillRect/>
          </a:stretch>
        </p:blipFill>
        <p:spPr bwMode="auto">
          <a:xfrm>
            <a:off x="0" y="5991225"/>
            <a:ext cx="9153526" cy="866775"/>
          </a:xfrm>
          <a:prstGeom prst="rect">
            <a:avLst/>
          </a:prstGeom>
          <a:noFill/>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ED174C"/>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f/f0/Clostridium_botulinum.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emedicine.medscape.com/article/829613-overview" TargetMode="External"/><Relationship Id="rId2" Type="http://schemas.openxmlformats.org/officeDocument/2006/relationships/hyperlink" Target="http://www.bt.cdc.gov/agent/smallpox/vaccination/reactions-vacc-public.as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gao.gov/new.items/d07787r.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524000"/>
            <a:ext cx="8991600" cy="1905000"/>
          </a:xfrm>
        </p:spPr>
        <p:txBody>
          <a:bodyPr/>
          <a:lstStyle/>
          <a:p>
            <a:pPr eaLnBrk="1" hangingPunct="1">
              <a:defRPr/>
            </a:pPr>
            <a:r>
              <a:rPr lang="en-US" sz="3600" dirty="0" smtClean="0"/>
              <a:t>Anthrax, Smallpox and Multiple Vaccinations:</a:t>
            </a:r>
            <a:r>
              <a:rPr lang="en-US" sz="3200" dirty="0" smtClean="0"/>
              <a:t/>
            </a:r>
            <a:br>
              <a:rPr lang="en-US" sz="3200" dirty="0" smtClean="0"/>
            </a:br>
            <a:r>
              <a:rPr lang="en-US" sz="3600" i="1" dirty="0" smtClean="0"/>
              <a:t>What We Know and Do Not Know</a:t>
            </a:r>
            <a:endParaRPr lang="en-US" sz="3200" i="1" dirty="0" smtClean="0"/>
          </a:p>
        </p:txBody>
      </p:sp>
      <p:sp>
        <p:nvSpPr>
          <p:cNvPr id="3075" name="Rectangle 3"/>
          <p:cNvSpPr>
            <a:spLocks noGrp="1" noChangeArrowheads="1"/>
          </p:cNvSpPr>
          <p:nvPr>
            <p:ph type="subTitle" idx="1"/>
          </p:nvPr>
        </p:nvSpPr>
        <p:spPr>
          <a:xfrm>
            <a:off x="762000" y="3657600"/>
            <a:ext cx="7848600" cy="2514600"/>
          </a:xfrm>
        </p:spPr>
        <p:txBody>
          <a:bodyPr/>
          <a:lstStyle/>
          <a:p>
            <a:pPr eaLnBrk="1" hangingPunct="1">
              <a:lnSpc>
                <a:spcPct val="0"/>
              </a:lnSpc>
              <a:spcBef>
                <a:spcPts val="0"/>
              </a:spcBef>
            </a:pPr>
            <a:r>
              <a:rPr lang="en-US" sz="1800" b="1" dirty="0" smtClean="0">
                <a:latin typeface="Tahoma" pitchFamily="34" charset="0"/>
              </a:rPr>
              <a:t>Omowunmi (‘</a:t>
            </a:r>
            <a:r>
              <a:rPr lang="en-US" sz="1800" b="1" dirty="0" err="1" smtClean="0">
                <a:latin typeface="Tahoma" pitchFamily="34" charset="0"/>
              </a:rPr>
              <a:t>Wunmi</a:t>
            </a:r>
            <a:r>
              <a:rPr lang="en-US" sz="1800" b="1" dirty="0" smtClean="0">
                <a:latin typeface="Tahoma" pitchFamily="34" charset="0"/>
              </a:rPr>
              <a:t>) Osinubi, MD, M.Sc., MBA, FRCA.</a:t>
            </a:r>
            <a:endParaRPr lang="en-US" sz="1800" b="1" i="1" dirty="0" smtClean="0">
              <a:latin typeface="Tahoma" pitchFamily="34" charset="0"/>
            </a:endParaRPr>
          </a:p>
          <a:p>
            <a:pPr eaLnBrk="1" hangingPunct="1">
              <a:lnSpc>
                <a:spcPct val="0"/>
              </a:lnSpc>
              <a:spcBef>
                <a:spcPts val="600"/>
              </a:spcBef>
            </a:pPr>
            <a:endParaRPr lang="en-US" sz="1800" i="1" dirty="0" smtClean="0">
              <a:latin typeface="Tahoma" pitchFamily="34" charset="0"/>
            </a:endParaRPr>
          </a:p>
          <a:p>
            <a:pPr eaLnBrk="1" hangingPunct="1">
              <a:lnSpc>
                <a:spcPct val="0"/>
              </a:lnSpc>
              <a:spcBef>
                <a:spcPts val="600"/>
              </a:spcBef>
            </a:pPr>
            <a:endParaRPr lang="en-US" sz="1800" i="1" dirty="0" smtClean="0">
              <a:latin typeface="Tahoma" pitchFamily="34" charset="0"/>
            </a:endParaRPr>
          </a:p>
          <a:p>
            <a:pPr eaLnBrk="1" hangingPunct="1">
              <a:lnSpc>
                <a:spcPct val="0"/>
              </a:lnSpc>
              <a:spcBef>
                <a:spcPts val="600"/>
              </a:spcBef>
            </a:pPr>
            <a:endParaRPr lang="en-US" sz="1800" i="1" dirty="0" smtClean="0">
              <a:latin typeface="Tahoma" pitchFamily="34" charset="0"/>
            </a:endParaRPr>
          </a:p>
          <a:p>
            <a:pPr eaLnBrk="1" hangingPunct="1">
              <a:lnSpc>
                <a:spcPct val="0"/>
              </a:lnSpc>
              <a:spcBef>
                <a:spcPts val="600"/>
              </a:spcBef>
            </a:pPr>
            <a:endParaRPr lang="en-US" sz="1800" i="1" dirty="0" smtClean="0">
              <a:latin typeface="Tahoma" pitchFamily="34" charset="0"/>
            </a:endParaRPr>
          </a:p>
          <a:p>
            <a:pPr eaLnBrk="1" hangingPunct="1">
              <a:lnSpc>
                <a:spcPct val="0"/>
              </a:lnSpc>
              <a:spcBef>
                <a:spcPts val="600"/>
              </a:spcBef>
            </a:pPr>
            <a:r>
              <a:rPr lang="en-US" sz="1800" i="1" dirty="0" smtClean="0">
                <a:latin typeface="Tahoma" pitchFamily="34" charset="0"/>
              </a:rPr>
              <a:t>Associate Professor (Adjunct) </a:t>
            </a:r>
          </a:p>
          <a:p>
            <a:pPr eaLnBrk="1" hangingPunct="1">
              <a:lnSpc>
                <a:spcPct val="80000"/>
              </a:lnSpc>
            </a:pPr>
            <a:r>
              <a:rPr lang="en-US" sz="1800" dirty="0" smtClean="0">
                <a:latin typeface="Tahoma" pitchFamily="34" charset="0"/>
              </a:rPr>
              <a:t>Department of Occupational and Environmental Health </a:t>
            </a:r>
          </a:p>
          <a:p>
            <a:pPr eaLnBrk="1" hangingPunct="1">
              <a:lnSpc>
                <a:spcPct val="80000"/>
              </a:lnSpc>
              <a:spcAft>
                <a:spcPts val="600"/>
              </a:spcAft>
            </a:pPr>
            <a:r>
              <a:rPr lang="en-US" sz="1800" dirty="0" smtClean="0">
                <a:latin typeface="Tahoma" pitchFamily="34" charset="0"/>
              </a:rPr>
              <a:t>University of Medicine and Dentistry of New Jersey -School of Public Health</a:t>
            </a:r>
          </a:p>
          <a:p>
            <a:pPr eaLnBrk="1" hangingPunct="1">
              <a:lnSpc>
                <a:spcPct val="80000"/>
              </a:lnSpc>
              <a:spcBef>
                <a:spcPts val="600"/>
              </a:spcBef>
            </a:pPr>
            <a:r>
              <a:rPr lang="en-US" sz="1800" i="1" dirty="0" smtClean="0">
                <a:latin typeface="Tahoma" pitchFamily="34" charset="0"/>
              </a:rPr>
              <a:t>Occupational Health Physician</a:t>
            </a:r>
          </a:p>
          <a:p>
            <a:pPr eaLnBrk="1" hangingPunct="1">
              <a:lnSpc>
                <a:spcPct val="80000"/>
              </a:lnSpc>
            </a:pPr>
            <a:r>
              <a:rPr lang="en-US" sz="1800" dirty="0" smtClean="0">
                <a:latin typeface="Tahoma" pitchFamily="34" charset="0"/>
              </a:rPr>
              <a:t>War Related Illness and Injury Study Center</a:t>
            </a:r>
          </a:p>
          <a:p>
            <a:pPr eaLnBrk="1" hangingPunct="1">
              <a:lnSpc>
                <a:spcPct val="80000"/>
              </a:lnSpc>
            </a:pPr>
            <a:endParaRPr lang="en-US" sz="1800" dirty="0" smtClean="0">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History of Biological Warfare Contd.</a:t>
            </a:r>
            <a:endParaRPr lang="en-US" dirty="0" smtClean="0"/>
          </a:p>
        </p:txBody>
      </p:sp>
      <p:sp>
        <p:nvSpPr>
          <p:cNvPr id="12291" name="Rectangle 3"/>
          <p:cNvSpPr>
            <a:spLocks noGrp="1" noChangeArrowheads="1"/>
          </p:cNvSpPr>
          <p:nvPr>
            <p:ph idx="1"/>
          </p:nvPr>
        </p:nvSpPr>
        <p:spPr/>
        <p:txBody>
          <a:bodyPr/>
          <a:lstStyle/>
          <a:p>
            <a:r>
              <a:rPr lang="en-US" sz="2400" dirty="0" smtClean="0"/>
              <a:t>In 1900s BW became more sophisticated.</a:t>
            </a:r>
          </a:p>
          <a:p>
            <a:pPr lvl="1"/>
            <a:r>
              <a:rPr lang="en-US" sz="2000" dirty="0" smtClean="0"/>
              <a:t>During WWI, Germans developed anthrax, </a:t>
            </a:r>
            <a:r>
              <a:rPr lang="en-US" sz="2000" dirty="0" err="1" smtClean="0"/>
              <a:t>glanders</a:t>
            </a:r>
            <a:r>
              <a:rPr lang="en-US" sz="2000" dirty="0" smtClean="0"/>
              <a:t>, wheat fungus and cholera as BWs</a:t>
            </a:r>
          </a:p>
          <a:p>
            <a:r>
              <a:rPr lang="en-US" sz="2400" dirty="0" smtClean="0"/>
              <a:t>In 1925, the Geneva protocol signed by 108 nations was the 1st multilateral agreement that extended prohibition of chemical &amp; biological warfare agents.</a:t>
            </a:r>
          </a:p>
          <a:p>
            <a:pPr lvl="1"/>
            <a:r>
              <a:rPr lang="en-US" sz="2000" dirty="0" smtClean="0"/>
              <a:t>No method for verification of compliance was addressed</a:t>
            </a:r>
          </a:p>
          <a:p>
            <a:r>
              <a:rPr lang="en-US" sz="2400" dirty="0" smtClean="0"/>
              <a:t>WWII and through the 1970’s, Japan, USA, UK had active offensive biological weapons programs</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Bioterrorism</a:t>
            </a:r>
            <a:endParaRPr lang="en-US" dirty="0"/>
          </a:p>
        </p:txBody>
      </p:sp>
      <p:sp>
        <p:nvSpPr>
          <p:cNvPr id="13315" name="Content Placeholder 2"/>
          <p:cNvSpPr>
            <a:spLocks noGrp="1"/>
          </p:cNvSpPr>
          <p:nvPr>
            <p:ph idx="1"/>
          </p:nvPr>
        </p:nvSpPr>
        <p:spPr/>
        <p:txBody>
          <a:bodyPr/>
          <a:lstStyle/>
          <a:p>
            <a:r>
              <a:rPr lang="en-US" sz="2000" dirty="0" smtClean="0"/>
              <a:t>Since 1980’s terrorist organizations have become users of biological agents </a:t>
            </a:r>
          </a:p>
          <a:p>
            <a:r>
              <a:rPr lang="en-US" sz="2000" dirty="0" smtClean="0"/>
              <a:t>751 persons were infected with Salmonella </a:t>
            </a:r>
            <a:r>
              <a:rPr lang="en-US" sz="2000" dirty="0" err="1" smtClean="0"/>
              <a:t>Typhimurium</a:t>
            </a:r>
            <a:r>
              <a:rPr lang="en-US" sz="2000" dirty="0" smtClean="0"/>
              <a:t> after intentional contamination of the salad bar in an Oregon restaurant  by followers of </a:t>
            </a:r>
            <a:r>
              <a:rPr lang="en-US" sz="2000" dirty="0" err="1" smtClean="0"/>
              <a:t>Bhagwan</a:t>
            </a:r>
            <a:r>
              <a:rPr lang="en-US" sz="2000" dirty="0" smtClean="0"/>
              <a:t> Shree Rajneesh (1984) </a:t>
            </a:r>
          </a:p>
          <a:p>
            <a:r>
              <a:rPr lang="en-US" sz="2000" dirty="0" smtClean="0"/>
              <a:t>Iraq began an offensive BWs program, producing anthrax, </a:t>
            </a:r>
            <a:r>
              <a:rPr lang="en-US" sz="2000" dirty="0" err="1" smtClean="0"/>
              <a:t>botulinum</a:t>
            </a:r>
            <a:r>
              <a:rPr lang="en-US" sz="2000" dirty="0" smtClean="0"/>
              <a:t> toxin, and </a:t>
            </a:r>
            <a:r>
              <a:rPr lang="en-US" sz="2000" dirty="0" err="1" smtClean="0"/>
              <a:t>aflatoxin</a:t>
            </a:r>
            <a:r>
              <a:rPr lang="en-US" sz="2000" dirty="0" smtClean="0"/>
              <a:t> in 1985</a:t>
            </a:r>
          </a:p>
          <a:p>
            <a:pPr lvl="1"/>
            <a:r>
              <a:rPr lang="en-US" sz="1800" dirty="0" smtClean="0"/>
              <a:t>After the </a:t>
            </a:r>
            <a:r>
              <a:rPr lang="en-US" sz="1800" dirty="0" smtClean="0"/>
              <a:t>Gulf </a:t>
            </a:r>
            <a:r>
              <a:rPr lang="en-US" sz="1800" dirty="0" smtClean="0"/>
              <a:t>War, Iraq disclosed that it had bombs, Scud missiles, 122-mm rockets, and artillery shells armed with botulinum toxin, anthrax and </a:t>
            </a:r>
            <a:r>
              <a:rPr lang="en-US" sz="1800" dirty="0" err="1" smtClean="0"/>
              <a:t>aflatoxin</a:t>
            </a:r>
            <a:r>
              <a:rPr lang="en-US" sz="1800" dirty="0" smtClean="0"/>
              <a:t>. </a:t>
            </a:r>
          </a:p>
          <a:p>
            <a:pPr lvl="1"/>
            <a:r>
              <a:rPr lang="en-US" sz="1800" dirty="0" smtClean="0"/>
              <a:t>Spray tanks fitted to aircrafts that could distribute 2000 L over a target</a:t>
            </a:r>
          </a:p>
          <a:p>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The Threat of Bioterrorism Still Exists</a:t>
            </a:r>
            <a:endParaRPr lang="en-US" dirty="0" smtClean="0"/>
          </a:p>
        </p:txBody>
      </p:sp>
      <p:sp>
        <p:nvSpPr>
          <p:cNvPr id="14339" name="Rectangle 3"/>
          <p:cNvSpPr>
            <a:spLocks noGrp="1" noChangeArrowheads="1"/>
          </p:cNvSpPr>
          <p:nvPr>
            <p:ph idx="1"/>
          </p:nvPr>
        </p:nvSpPr>
        <p:spPr/>
        <p:txBody>
          <a:bodyPr/>
          <a:lstStyle/>
          <a:p>
            <a:pPr algn="ctr">
              <a:buNone/>
            </a:pPr>
            <a:r>
              <a:rPr lang="en-US" dirty="0" smtClean="0"/>
              <a:t>"The cold reality is that it is almost impossible to enforce the existing biological weapons treaty.  There is no biological weapons facility, which if shut down today could not be rebuilt tomorrow…" </a:t>
            </a:r>
          </a:p>
          <a:p>
            <a:pPr>
              <a:buNone/>
            </a:pPr>
            <a:r>
              <a:rPr lang="en-US" dirty="0" smtClean="0"/>
              <a:t/>
            </a:r>
            <a:br>
              <a:rPr lang="en-US" dirty="0" smtClean="0"/>
            </a:br>
            <a:r>
              <a:rPr lang="en-US" sz="1600" dirty="0" smtClean="0"/>
              <a:t>http://news-service.stanford.edu/news/january21/lederberg.html</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Biological Warfare Agents of Concern</a:t>
            </a:r>
            <a:endParaRPr lang="en-US" dirty="0" smtClean="0"/>
          </a:p>
        </p:txBody>
      </p:sp>
      <p:sp>
        <p:nvSpPr>
          <p:cNvPr id="15363" name="Rectangle 3"/>
          <p:cNvSpPr>
            <a:spLocks noGrp="1" noChangeArrowheads="1"/>
          </p:cNvSpPr>
          <p:nvPr>
            <p:ph sz="half" idx="1"/>
          </p:nvPr>
        </p:nvSpPr>
        <p:spPr/>
        <p:txBody>
          <a:bodyPr/>
          <a:lstStyle/>
          <a:p>
            <a:r>
              <a:rPr lang="en-US" smtClean="0"/>
              <a:t>Anthrax</a:t>
            </a:r>
          </a:p>
          <a:p>
            <a:r>
              <a:rPr lang="en-US" smtClean="0"/>
              <a:t>Botulinum Toxin</a:t>
            </a:r>
          </a:p>
          <a:p>
            <a:r>
              <a:rPr lang="en-US" smtClean="0"/>
              <a:t>Smallpox</a:t>
            </a:r>
          </a:p>
          <a:p>
            <a:r>
              <a:rPr lang="en-US" smtClean="0"/>
              <a:t>Plague</a:t>
            </a:r>
          </a:p>
          <a:p>
            <a:r>
              <a:rPr lang="en-US" smtClean="0"/>
              <a:t>Ricin Toxin</a:t>
            </a:r>
          </a:p>
          <a:p>
            <a:endParaRPr lang="en-US" smtClean="0"/>
          </a:p>
        </p:txBody>
      </p:sp>
      <p:sp>
        <p:nvSpPr>
          <p:cNvPr id="15364" name="Content Placeholder 3"/>
          <p:cNvSpPr>
            <a:spLocks noGrp="1"/>
          </p:cNvSpPr>
          <p:nvPr>
            <p:ph sz="half" idx="2"/>
          </p:nvPr>
        </p:nvSpPr>
        <p:spPr/>
        <p:txBody>
          <a:bodyPr/>
          <a:lstStyle/>
          <a:p>
            <a:r>
              <a:rPr lang="en-US" smtClean="0"/>
              <a:t>Encephalitis Virus</a:t>
            </a:r>
          </a:p>
          <a:p>
            <a:r>
              <a:rPr lang="en-US" smtClean="0"/>
              <a:t>Tularemia</a:t>
            </a:r>
          </a:p>
          <a:p>
            <a:r>
              <a:rPr lang="en-US" smtClean="0"/>
              <a:t>Staph enterotoxin</a:t>
            </a:r>
          </a:p>
          <a:p>
            <a:r>
              <a:rPr lang="en-US" smtClean="0"/>
              <a:t>Brucella</a:t>
            </a:r>
          </a:p>
          <a:p>
            <a:r>
              <a:rPr lang="en-US" smtClean="0"/>
              <a:t>Ebola/Marbug</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Anthrax</a:t>
            </a:r>
            <a:endParaRPr lang="en-US" dirty="0"/>
          </a:p>
        </p:txBody>
      </p:sp>
      <p:sp>
        <p:nvSpPr>
          <p:cNvPr id="16387" name="Content Placeholder 2"/>
          <p:cNvSpPr>
            <a:spLocks noGrp="1"/>
          </p:cNvSpPr>
          <p:nvPr>
            <p:ph sz="half" idx="1"/>
          </p:nvPr>
        </p:nvSpPr>
        <p:spPr>
          <a:xfrm>
            <a:off x="457200" y="1447800"/>
            <a:ext cx="5410200" cy="4525963"/>
          </a:xfrm>
        </p:spPr>
        <p:txBody>
          <a:bodyPr/>
          <a:lstStyle/>
          <a:p>
            <a:r>
              <a:rPr lang="en-US" sz="2400" dirty="0" smtClean="0"/>
              <a:t>Acute infectious disease </a:t>
            </a:r>
          </a:p>
          <a:p>
            <a:pPr lvl="1"/>
            <a:r>
              <a:rPr lang="en-US" sz="2000" dirty="0" smtClean="0"/>
              <a:t>Spore-forming bacterium Bacillus </a:t>
            </a:r>
            <a:r>
              <a:rPr lang="en-US" sz="2000" dirty="0" err="1" smtClean="0"/>
              <a:t>anthracis</a:t>
            </a:r>
            <a:r>
              <a:rPr lang="en-US" sz="2000" dirty="0" smtClean="0"/>
              <a:t> </a:t>
            </a:r>
          </a:p>
          <a:p>
            <a:pPr lvl="1"/>
            <a:r>
              <a:rPr lang="en-US" sz="2000" dirty="0" smtClean="0"/>
              <a:t>Anthrax spores remain viable in the soil for decades</a:t>
            </a:r>
          </a:p>
          <a:p>
            <a:r>
              <a:rPr lang="en-US" sz="2400" dirty="0" smtClean="0"/>
              <a:t>Commonly occurs in wild and domestic animals including cattle, sheep, goats, camels, antelopes and other herbivores</a:t>
            </a:r>
          </a:p>
          <a:p>
            <a:r>
              <a:rPr lang="en-US" sz="2400" dirty="0" smtClean="0"/>
              <a:t>Incidence of naturally occurring anthrax in the US is approximately one case per year </a:t>
            </a:r>
          </a:p>
          <a:p>
            <a:endParaRPr lang="en-US" sz="2400" dirty="0" smtClean="0"/>
          </a:p>
        </p:txBody>
      </p:sp>
      <p:pic>
        <p:nvPicPr>
          <p:cNvPr id="16388" name="Picture 5" descr="anthrax"/>
          <p:cNvPicPr>
            <a:picLocks noGrp="1" noChangeAspect="1" noChangeArrowheads="1"/>
          </p:cNvPicPr>
          <p:nvPr>
            <p:ph sz="half" idx="2"/>
          </p:nvPr>
        </p:nvPicPr>
        <p:blipFill>
          <a:blip r:embed="rId2" cstate="print"/>
          <a:srcRect/>
          <a:stretch>
            <a:fillRect/>
          </a:stretch>
        </p:blipFill>
        <p:spPr>
          <a:xfrm>
            <a:off x="6324600" y="1447800"/>
            <a:ext cx="1206500" cy="838200"/>
          </a:xfrm>
        </p:spPr>
      </p:pic>
      <p:pic>
        <p:nvPicPr>
          <p:cNvPr id="16389" name="Picture 1029" descr="anthrax letters"/>
          <p:cNvPicPr>
            <a:picLocks noChangeAspect="1" noChangeArrowheads="1"/>
          </p:cNvPicPr>
          <p:nvPr/>
        </p:nvPicPr>
        <p:blipFill>
          <a:blip r:embed="rId3" cstate="print"/>
          <a:srcRect/>
          <a:stretch>
            <a:fillRect/>
          </a:stretch>
        </p:blipFill>
        <p:spPr bwMode="auto">
          <a:xfrm>
            <a:off x="6019800" y="2743200"/>
            <a:ext cx="1820863" cy="2779713"/>
          </a:xfrm>
          <a:prstGeom prst="rect">
            <a:avLst/>
          </a:prstGeom>
          <a:noFill/>
          <a:ln w="9525">
            <a:noFill/>
            <a:miter lim="800000"/>
            <a:headEnd/>
            <a:tailEnd/>
          </a:ln>
        </p:spPr>
      </p:pic>
      <p:sp>
        <p:nvSpPr>
          <p:cNvPr id="16390" name="TextBox 5"/>
          <p:cNvSpPr txBox="1">
            <a:spLocks noChangeArrowheads="1"/>
          </p:cNvSpPr>
          <p:nvPr/>
        </p:nvSpPr>
        <p:spPr bwMode="auto">
          <a:xfrm>
            <a:off x="5867400" y="5605463"/>
            <a:ext cx="2438400" cy="338137"/>
          </a:xfrm>
          <a:prstGeom prst="rect">
            <a:avLst/>
          </a:prstGeom>
          <a:noFill/>
          <a:ln w="9525">
            <a:noFill/>
            <a:miter lim="800000"/>
            <a:headEnd/>
            <a:tailEnd/>
          </a:ln>
        </p:spPr>
        <p:txBody>
          <a:bodyPr>
            <a:spAutoFit/>
          </a:bodyPr>
          <a:lstStyle/>
          <a:p>
            <a:r>
              <a:rPr lang="en-US" sz="1600"/>
              <a:t>The Anthrax Letters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Clinical Features of Anthrax</a:t>
            </a:r>
            <a:endParaRPr lang="en-US" dirty="0"/>
          </a:p>
        </p:txBody>
      </p:sp>
      <p:sp>
        <p:nvSpPr>
          <p:cNvPr id="17411" name="Content Placeholder 2"/>
          <p:cNvSpPr>
            <a:spLocks noGrp="1"/>
          </p:cNvSpPr>
          <p:nvPr>
            <p:ph sz="half" idx="1"/>
          </p:nvPr>
        </p:nvSpPr>
        <p:spPr>
          <a:xfrm>
            <a:off x="457200" y="1371600"/>
            <a:ext cx="6172200" cy="4525963"/>
          </a:xfrm>
        </p:spPr>
        <p:txBody>
          <a:bodyPr/>
          <a:lstStyle/>
          <a:p>
            <a:pPr>
              <a:buSzPct val="120000"/>
            </a:pPr>
            <a:r>
              <a:rPr lang="en-US" sz="2000" smtClean="0"/>
              <a:t>Cutaneous anthrax</a:t>
            </a:r>
          </a:p>
          <a:p>
            <a:pPr lvl="1">
              <a:buSzPct val="120000"/>
            </a:pPr>
            <a:r>
              <a:rPr lang="en-US" sz="1800" smtClean="0"/>
              <a:t>Small papule, which progresses to an ulcer with black eschar</a:t>
            </a:r>
          </a:p>
          <a:p>
            <a:pPr lvl="1">
              <a:buSzPct val="120000"/>
            </a:pPr>
            <a:r>
              <a:rPr lang="en-US" sz="1800" smtClean="0"/>
              <a:t>More than 95% of cases of anthrax are cutaneous</a:t>
            </a:r>
          </a:p>
          <a:p>
            <a:pPr lvl="1">
              <a:buSzPct val="120000"/>
            </a:pPr>
            <a:r>
              <a:rPr lang="en-US" sz="1800" smtClean="0"/>
              <a:t>Lesion usually heals in 2-3 weeks</a:t>
            </a:r>
          </a:p>
          <a:p>
            <a:pPr lvl="1">
              <a:buSzPct val="120000"/>
            </a:pPr>
            <a:r>
              <a:rPr lang="en-US" sz="1800" smtClean="0"/>
              <a:t>Septicemia is rare</a:t>
            </a:r>
          </a:p>
          <a:p>
            <a:pPr lvl="1">
              <a:buSzPct val="120000"/>
            </a:pPr>
            <a:r>
              <a:rPr lang="en-US" sz="1800" smtClean="0"/>
              <a:t>Mortality rate is 1% if there is adequate treatment</a:t>
            </a:r>
          </a:p>
          <a:p>
            <a:pPr>
              <a:buSzPct val="120000"/>
            </a:pPr>
            <a:r>
              <a:rPr lang="en-US" sz="2000" smtClean="0"/>
              <a:t>Gastrointestinal anthrax</a:t>
            </a:r>
          </a:p>
          <a:p>
            <a:pPr lvl="1">
              <a:buSzPct val="120000"/>
            </a:pPr>
            <a:r>
              <a:rPr lang="en-US" sz="1800" smtClean="0"/>
              <a:t>Transmission is from ingestion of infected meat</a:t>
            </a:r>
          </a:p>
          <a:p>
            <a:pPr lvl="1">
              <a:buSzPct val="120000"/>
            </a:pPr>
            <a:r>
              <a:rPr lang="en-US" sz="1800" smtClean="0"/>
              <a:t>Nausea, vomiting, fever, tonsilar enlargement, severe abdominal pain, respiratory distress, acute abdomen, massive ascites &amp; diarrhea</a:t>
            </a:r>
          </a:p>
          <a:p>
            <a:pPr lvl="1">
              <a:buSzPct val="120000"/>
            </a:pPr>
            <a:r>
              <a:rPr lang="en-US" sz="1800" smtClean="0"/>
              <a:t>Mortality rate 50%</a:t>
            </a:r>
          </a:p>
          <a:p>
            <a:pPr>
              <a:buSzPct val="120000"/>
            </a:pPr>
            <a:r>
              <a:rPr lang="en-US" sz="2000" smtClean="0"/>
              <a:t>Meningitis</a:t>
            </a:r>
          </a:p>
        </p:txBody>
      </p:sp>
      <p:pic>
        <p:nvPicPr>
          <p:cNvPr id="17412" name="Picture 4" descr="Ulcer"/>
          <p:cNvPicPr>
            <a:picLocks noGrp="1" noChangeAspect="1" noChangeArrowheads="1"/>
          </p:cNvPicPr>
          <p:nvPr>
            <p:ph sz="half" idx="2"/>
          </p:nvPr>
        </p:nvPicPr>
        <p:blipFill>
          <a:blip r:embed="rId2" cstate="print"/>
          <a:srcRect/>
          <a:stretch>
            <a:fillRect/>
          </a:stretch>
        </p:blipFill>
        <p:spPr>
          <a:xfrm>
            <a:off x="6594475" y="1524000"/>
            <a:ext cx="2016125" cy="1847850"/>
          </a:xfrm>
          <a:noFill/>
        </p:spPr>
      </p:pic>
      <p:pic>
        <p:nvPicPr>
          <p:cNvPr id="17413" name="Picture 5" descr="lesions"/>
          <p:cNvPicPr>
            <a:picLocks noChangeAspect="1" noChangeArrowheads="1"/>
          </p:cNvPicPr>
          <p:nvPr/>
        </p:nvPicPr>
        <p:blipFill>
          <a:blip r:embed="rId3" cstate="print"/>
          <a:srcRect/>
          <a:stretch>
            <a:fillRect/>
          </a:stretch>
        </p:blipFill>
        <p:spPr bwMode="auto">
          <a:xfrm>
            <a:off x="6553200" y="3733800"/>
            <a:ext cx="20574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t/>
            </a:r>
            <a:br>
              <a:rPr lang="en-US" sz="4400" dirty="0" smtClean="0"/>
            </a:br>
            <a:r>
              <a:rPr lang="en-US" dirty="0" smtClean="0"/>
              <a:t>Pulmonary Anthrax</a:t>
            </a:r>
            <a:r>
              <a:rPr lang="en-US" sz="4400" dirty="0" smtClean="0"/>
              <a:t/>
            </a:r>
            <a:br>
              <a:rPr lang="en-US" sz="4400" dirty="0" smtClean="0"/>
            </a:br>
            <a:endParaRPr lang="en-US" sz="4400" dirty="0"/>
          </a:p>
        </p:txBody>
      </p:sp>
      <p:sp>
        <p:nvSpPr>
          <p:cNvPr id="18435" name="Content Placeholder 2"/>
          <p:cNvSpPr>
            <a:spLocks noGrp="1"/>
          </p:cNvSpPr>
          <p:nvPr>
            <p:ph sz="half" idx="1"/>
          </p:nvPr>
        </p:nvSpPr>
        <p:spPr>
          <a:xfrm>
            <a:off x="457200" y="1600200"/>
            <a:ext cx="5867400" cy="4525963"/>
          </a:xfrm>
        </p:spPr>
        <p:txBody>
          <a:bodyPr/>
          <a:lstStyle/>
          <a:p>
            <a:pPr marL="342900" lvl="1" indent="-342900">
              <a:buClr>
                <a:srgbClr val="ED174C"/>
              </a:buClr>
              <a:buSzPct val="140000"/>
            </a:pPr>
            <a:r>
              <a:rPr lang="en-US" sz="1600" smtClean="0"/>
              <a:t>“</a:t>
            </a:r>
            <a:r>
              <a:rPr lang="en-US" sz="2000" smtClean="0"/>
              <a:t>Woolsorter’s disease” </a:t>
            </a:r>
          </a:p>
          <a:p>
            <a:pPr marL="742950" lvl="2" indent="-342900">
              <a:buClr>
                <a:srgbClr val="ED174C"/>
              </a:buClr>
              <a:buSzPct val="120000"/>
            </a:pPr>
            <a:r>
              <a:rPr lang="en-US" sz="1600" smtClean="0"/>
              <a:t>Fever, malaise, fatigue, myalgia, respiratory distress which may be followed by onset of shock and death within 24-36 hrs.</a:t>
            </a:r>
          </a:p>
          <a:p>
            <a:pPr marL="342900" lvl="1" indent="-342900">
              <a:buClr>
                <a:srgbClr val="ED174C"/>
              </a:buClr>
              <a:buSzPct val="120000"/>
            </a:pPr>
            <a:r>
              <a:rPr lang="en-US" sz="2000" smtClean="0"/>
              <a:t>Inhalational anthrax is the most likely form of disease to follow military or terrorist attack</a:t>
            </a:r>
          </a:p>
          <a:p>
            <a:pPr marL="742950" lvl="2" indent="-342900">
              <a:buClr>
                <a:srgbClr val="ED174C"/>
              </a:buClr>
              <a:buSzPct val="120000"/>
            </a:pPr>
            <a:r>
              <a:rPr lang="en-US" sz="1600" smtClean="0"/>
              <a:t>Such an attack likely will involve aerosolized delivery of anthrax spores</a:t>
            </a:r>
            <a:endParaRPr lang="en-US" sz="1800" smtClean="0"/>
          </a:p>
          <a:p>
            <a:pPr marL="342900" lvl="1" indent="-342900">
              <a:buClr>
                <a:srgbClr val="ED174C"/>
              </a:buClr>
              <a:buSzPct val="120000"/>
            </a:pPr>
            <a:r>
              <a:rPr lang="en-US" sz="2000" smtClean="0"/>
              <a:t>Mortality rate is 80-90%, but may approach 100% if septic shock.</a:t>
            </a:r>
          </a:p>
          <a:p>
            <a:pPr marL="342900" lvl="1" indent="-342900">
              <a:buClr>
                <a:srgbClr val="ED174C"/>
              </a:buClr>
              <a:buSzPct val="120000"/>
            </a:pPr>
            <a:r>
              <a:rPr lang="en-US" sz="2000" smtClean="0"/>
              <a:t>Of the 11 cases of inhalational anthrax in the 2001 bioterrorism attacks in the US, only 6 patients survived (65% survival rate)</a:t>
            </a:r>
          </a:p>
          <a:p>
            <a:pPr marL="342900" lvl="1" indent="-342900">
              <a:buClr>
                <a:srgbClr val="ED174C"/>
              </a:buClr>
            </a:pPr>
            <a:endParaRPr lang="en-US" sz="2000" smtClean="0"/>
          </a:p>
          <a:p>
            <a:pPr marL="342900" lvl="1" indent="-342900">
              <a:buClr>
                <a:srgbClr val="ED174C"/>
              </a:buClr>
            </a:pPr>
            <a:endParaRPr lang="en-US" sz="2000" smtClean="0"/>
          </a:p>
          <a:p>
            <a:pPr marL="342900" lvl="1" indent="-342900">
              <a:buClr>
                <a:srgbClr val="ED174C"/>
              </a:buClr>
            </a:pPr>
            <a:endParaRPr lang="en-US" sz="1600" smtClean="0"/>
          </a:p>
        </p:txBody>
      </p:sp>
      <p:pic>
        <p:nvPicPr>
          <p:cNvPr id="18436" name="Picture 2" descr="anthrax in the mail"/>
          <p:cNvPicPr>
            <a:picLocks noGrp="1" noChangeAspect="1" noChangeArrowheads="1"/>
          </p:cNvPicPr>
          <p:nvPr>
            <p:ph sz="half" idx="2"/>
          </p:nvPr>
        </p:nvPicPr>
        <p:blipFill>
          <a:blip r:embed="rId2" cstate="print"/>
          <a:srcRect/>
          <a:stretch>
            <a:fillRect/>
          </a:stretch>
        </p:blipFill>
        <p:spPr>
          <a:xfrm>
            <a:off x="6324600" y="1676400"/>
            <a:ext cx="2124075" cy="20447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dirty="0" smtClean="0"/>
              <a:t>Smallpox</a:t>
            </a:r>
          </a:p>
        </p:txBody>
      </p:sp>
      <p:sp>
        <p:nvSpPr>
          <p:cNvPr id="19459" name="Rectangle 5"/>
          <p:cNvSpPr>
            <a:spLocks noGrp="1" noChangeArrowheads="1"/>
          </p:cNvSpPr>
          <p:nvPr>
            <p:ph sz="half" idx="1"/>
          </p:nvPr>
        </p:nvSpPr>
        <p:spPr>
          <a:xfrm>
            <a:off x="457200" y="1600200"/>
            <a:ext cx="5029200" cy="4525963"/>
          </a:xfrm>
        </p:spPr>
        <p:txBody>
          <a:bodyPr/>
          <a:lstStyle/>
          <a:p>
            <a:pPr eaLnBrk="1" hangingPunct="1">
              <a:buSzPct val="120000"/>
            </a:pPr>
            <a:r>
              <a:rPr lang="en-US" sz="2000" smtClean="0"/>
              <a:t>Variola is the most notorious of the poxviruses</a:t>
            </a:r>
          </a:p>
          <a:p>
            <a:pPr lvl="2" eaLnBrk="1" hangingPunct="1">
              <a:buSzPct val="120000"/>
            </a:pPr>
            <a:r>
              <a:rPr lang="en-US" sz="1400" smtClean="0"/>
              <a:t>Highly infectious by aerosol</a:t>
            </a:r>
          </a:p>
          <a:p>
            <a:pPr lvl="2" eaLnBrk="1" hangingPunct="1">
              <a:buSzPct val="120000"/>
            </a:pPr>
            <a:r>
              <a:rPr lang="en-US" sz="1400" smtClean="0"/>
              <a:t>Environmentally stable</a:t>
            </a:r>
          </a:p>
          <a:p>
            <a:pPr lvl="2" eaLnBrk="1" hangingPunct="1">
              <a:buSzPct val="120000"/>
            </a:pPr>
            <a:r>
              <a:rPr lang="en-US" sz="1400" smtClean="0"/>
              <a:t>Retains infectivity</a:t>
            </a:r>
          </a:p>
          <a:p>
            <a:pPr lvl="2" eaLnBrk="1" hangingPunct="1">
              <a:buSzPct val="120000"/>
            </a:pPr>
            <a:r>
              <a:rPr lang="en-US" sz="1400" smtClean="0"/>
              <a:t>Represents a significant threat as a BW agent</a:t>
            </a:r>
          </a:p>
          <a:p>
            <a:pPr eaLnBrk="1" hangingPunct="1">
              <a:buSzPct val="120000"/>
            </a:pPr>
            <a:r>
              <a:rPr lang="en-US" sz="2000" smtClean="0"/>
              <a:t>Smallpox is believed by some to have been </a:t>
            </a:r>
            <a:r>
              <a:rPr lang="en-US" sz="1800" smtClean="0"/>
              <a:t>responsible</a:t>
            </a:r>
            <a:r>
              <a:rPr lang="en-US" sz="2000" smtClean="0"/>
              <a:t> for the death of more people than any other acute infectious disease. </a:t>
            </a:r>
          </a:p>
          <a:p>
            <a:pPr eaLnBrk="1" hangingPunct="1">
              <a:buSzPct val="120000"/>
            </a:pPr>
            <a:r>
              <a:rPr lang="en-US" sz="2000" smtClean="0"/>
              <a:t>1980 - WHO declared that endemic small pox had been eradicated.</a:t>
            </a:r>
          </a:p>
          <a:p>
            <a:pPr lvl="1" eaLnBrk="1" hangingPunct="1">
              <a:buSzPct val="120000"/>
            </a:pPr>
            <a:r>
              <a:rPr lang="en-US" sz="1600" smtClean="0"/>
              <a:t>Last known case of smallpox was in Somalia in 1977</a:t>
            </a:r>
          </a:p>
          <a:p>
            <a:pPr eaLnBrk="1" hangingPunct="1"/>
            <a:endParaRPr lang="en-US" sz="2000" smtClean="0"/>
          </a:p>
          <a:p>
            <a:pPr eaLnBrk="1" hangingPunct="1"/>
            <a:endParaRPr lang="en-US" sz="2000" smtClean="0"/>
          </a:p>
        </p:txBody>
      </p:sp>
      <p:pic>
        <p:nvPicPr>
          <p:cNvPr id="19460" name="Picture 1028" descr="smallpox"/>
          <p:cNvPicPr>
            <a:picLocks noGrp="1" noChangeAspect="1" noChangeArrowheads="1"/>
          </p:cNvPicPr>
          <p:nvPr>
            <p:ph sz="half" idx="2"/>
          </p:nvPr>
        </p:nvPicPr>
        <p:blipFill>
          <a:blip r:embed="rId2" cstate="print"/>
          <a:srcRect/>
          <a:stretch>
            <a:fillRect/>
          </a:stretch>
        </p:blipFill>
        <p:spPr>
          <a:xfrm>
            <a:off x="5715000" y="1676400"/>
            <a:ext cx="3048000" cy="30480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pPr>
              <a:defRPr/>
            </a:pPr>
            <a:r>
              <a:rPr lang="en-US" dirty="0" smtClean="0"/>
              <a:t>Clinical Features of Smallpox</a:t>
            </a:r>
            <a:endParaRPr lang="en-US" dirty="0"/>
          </a:p>
        </p:txBody>
      </p:sp>
      <p:sp>
        <p:nvSpPr>
          <p:cNvPr id="20483" name="Content Placeholder 2"/>
          <p:cNvSpPr>
            <a:spLocks noGrp="1"/>
          </p:cNvSpPr>
          <p:nvPr>
            <p:ph sz="half" idx="1"/>
          </p:nvPr>
        </p:nvSpPr>
        <p:spPr>
          <a:xfrm>
            <a:off x="457200" y="1600200"/>
            <a:ext cx="4191000" cy="4525963"/>
          </a:xfrm>
        </p:spPr>
        <p:txBody>
          <a:bodyPr/>
          <a:lstStyle/>
          <a:p>
            <a:r>
              <a:rPr lang="en-US" sz="2400" smtClean="0"/>
              <a:t>Systemic viral disease</a:t>
            </a:r>
          </a:p>
          <a:p>
            <a:pPr lvl="1"/>
            <a:r>
              <a:rPr lang="en-US" sz="2000" smtClean="0"/>
              <a:t>high fever, headaches, myalgias, vomiting, abdominal &amp; back pain </a:t>
            </a:r>
          </a:p>
          <a:p>
            <a:pPr lvl="1"/>
            <a:r>
              <a:rPr lang="en-US" sz="2000" smtClean="0"/>
              <a:t>skin lesions</a:t>
            </a:r>
          </a:p>
          <a:p>
            <a:r>
              <a:rPr lang="en-US" sz="2400" smtClean="0"/>
              <a:t>Variola major</a:t>
            </a:r>
          </a:p>
          <a:p>
            <a:pPr lvl="1"/>
            <a:r>
              <a:rPr lang="en-US" sz="2000" smtClean="0"/>
              <a:t>30% case fatality rate in unvaccinated persons</a:t>
            </a:r>
          </a:p>
          <a:p>
            <a:pPr lvl="1"/>
            <a:r>
              <a:rPr lang="en-US" sz="2000" smtClean="0"/>
              <a:t>3% fatality rate in previously vaccinated persons.</a:t>
            </a:r>
          </a:p>
          <a:p>
            <a:endParaRPr lang="en-US" sz="2400" smtClean="0"/>
          </a:p>
        </p:txBody>
      </p:sp>
      <p:pic>
        <p:nvPicPr>
          <p:cNvPr id="20484" name="Content Placeholder 5" descr="Adult with variola major with hundreds of pustula"/>
          <p:cNvPicPr>
            <a:picLocks noGrp="1" noChangeAspect="1" noChangeArrowheads="1"/>
          </p:cNvPicPr>
          <p:nvPr>
            <p:ph sz="half" idx="2"/>
          </p:nvPr>
        </p:nvPicPr>
        <p:blipFill>
          <a:blip r:embed="rId2" cstate="print"/>
          <a:srcRect/>
          <a:stretch>
            <a:fillRect/>
          </a:stretch>
        </p:blipFill>
        <p:spPr>
          <a:xfrm>
            <a:off x="4648200" y="1725613"/>
            <a:ext cx="4038600" cy="2693987"/>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Botulinum</a:t>
            </a:r>
            <a:r>
              <a:rPr lang="en-US" dirty="0" smtClean="0"/>
              <a:t> Toxins (BTs)</a:t>
            </a:r>
            <a:endParaRPr lang="en-US" dirty="0"/>
          </a:p>
        </p:txBody>
      </p:sp>
      <p:sp>
        <p:nvSpPr>
          <p:cNvPr id="21507" name="Content Placeholder 3"/>
          <p:cNvSpPr>
            <a:spLocks noGrp="1"/>
          </p:cNvSpPr>
          <p:nvPr>
            <p:ph sz="half" idx="1"/>
          </p:nvPr>
        </p:nvSpPr>
        <p:spPr>
          <a:xfrm>
            <a:off x="457200" y="1600200"/>
            <a:ext cx="5257800" cy="4525963"/>
          </a:xfrm>
        </p:spPr>
        <p:txBody>
          <a:bodyPr/>
          <a:lstStyle/>
          <a:p>
            <a:r>
              <a:rPr lang="en-US" sz="2400" smtClean="0"/>
              <a:t>BTs are the most lethal toxin known</a:t>
            </a:r>
          </a:p>
          <a:p>
            <a:pPr lvl="1"/>
            <a:r>
              <a:rPr lang="en-US" sz="2000" smtClean="0"/>
              <a:t>10,000 – 100,000 times more toxic than chemical nerve agents</a:t>
            </a:r>
          </a:p>
          <a:p>
            <a:pPr lvl="1"/>
            <a:r>
              <a:rPr lang="en-US" sz="2000" smtClean="0"/>
              <a:t>1 gm crystalline BT can kill &gt; 1 million people if dispersed and inhaled evenly</a:t>
            </a:r>
          </a:p>
          <a:p>
            <a:pPr lvl="1"/>
            <a:r>
              <a:rPr lang="en-US" sz="2000" smtClean="0"/>
              <a:t>0.001 mcg/kg will kill 50% of the exposed population (LD50)</a:t>
            </a:r>
          </a:p>
          <a:p>
            <a:pPr lvl="1"/>
            <a:r>
              <a:rPr lang="en-US" sz="2000" smtClean="0"/>
              <a:t>Point source aerosol release</a:t>
            </a:r>
          </a:p>
          <a:p>
            <a:pPr lvl="2"/>
            <a:r>
              <a:rPr lang="en-US" sz="1800" smtClean="0"/>
              <a:t>Incapacitate/kill 10% of people downwind within 500 meters (0.3 miles)</a:t>
            </a:r>
          </a:p>
          <a:p>
            <a:pPr lvl="1"/>
            <a:endParaRPr lang="en-US" sz="2000" smtClean="0"/>
          </a:p>
          <a:p>
            <a:pPr lvl="1"/>
            <a:endParaRPr lang="en-US" sz="2000" smtClean="0"/>
          </a:p>
        </p:txBody>
      </p:sp>
      <p:pic>
        <p:nvPicPr>
          <p:cNvPr id="21508" name="Picture 2" descr="Clostridium botulinum">
            <a:hlinkClick r:id="rId2"/>
          </p:cNvPr>
          <p:cNvPicPr>
            <a:picLocks noGrp="1" noChangeAspect="1" noChangeArrowheads="1"/>
          </p:cNvPicPr>
          <p:nvPr>
            <p:ph sz="half" idx="2"/>
          </p:nvPr>
        </p:nvPicPr>
        <p:blipFill>
          <a:blip r:embed="rId3" cstate="print"/>
          <a:srcRect/>
          <a:stretch>
            <a:fillRect/>
          </a:stretch>
        </p:blipFill>
        <p:spPr>
          <a:xfrm>
            <a:off x="5867400" y="1749425"/>
            <a:ext cx="2635250" cy="2493963"/>
          </a:xfrm>
        </p:spPr>
      </p:pic>
      <p:sp>
        <p:nvSpPr>
          <p:cNvPr id="21509" name="TextBox 6"/>
          <p:cNvSpPr txBox="1">
            <a:spLocks noChangeArrowheads="1"/>
          </p:cNvSpPr>
          <p:nvPr/>
        </p:nvSpPr>
        <p:spPr bwMode="auto">
          <a:xfrm>
            <a:off x="5867400" y="4267200"/>
            <a:ext cx="2651125" cy="400050"/>
          </a:xfrm>
          <a:prstGeom prst="rect">
            <a:avLst/>
          </a:prstGeom>
          <a:noFill/>
          <a:ln w="9525">
            <a:noFill/>
            <a:miter lim="800000"/>
            <a:headEnd/>
            <a:tailEnd/>
          </a:ln>
        </p:spPr>
        <p:txBody>
          <a:bodyPr wrap="none">
            <a:spAutoFit/>
          </a:bodyPr>
          <a:lstStyle/>
          <a:p>
            <a:r>
              <a:rPr lang="en-US" sz="2000"/>
              <a:t>Clostridium botulinum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600" dirty="0" smtClean="0"/>
              <a:t>Rationale for Military Vaccinations</a:t>
            </a:r>
          </a:p>
        </p:txBody>
      </p:sp>
      <p:sp>
        <p:nvSpPr>
          <p:cNvPr id="4099" name="Rectangle 3"/>
          <p:cNvSpPr>
            <a:spLocks noGrp="1" noChangeArrowheads="1"/>
          </p:cNvSpPr>
          <p:nvPr>
            <p:ph sz="half" idx="1"/>
          </p:nvPr>
        </p:nvSpPr>
        <p:spPr/>
        <p:txBody>
          <a:bodyPr/>
          <a:lstStyle/>
          <a:p>
            <a:pPr eaLnBrk="1" hangingPunct="1">
              <a:buSzPct val="120000"/>
            </a:pPr>
            <a:r>
              <a:rPr lang="en-US" sz="2000" smtClean="0"/>
              <a:t>Vaccines are important for military force health protection in peacetime and in war</a:t>
            </a:r>
          </a:p>
          <a:p>
            <a:pPr eaLnBrk="1" hangingPunct="1">
              <a:buSzPct val="120000"/>
            </a:pPr>
            <a:r>
              <a:rPr lang="en-US" sz="2000" smtClean="0"/>
              <a:t>Vaccines are administered to protect troops from infectious diseases that are common to US populations</a:t>
            </a:r>
          </a:p>
          <a:p>
            <a:pPr eaLnBrk="1" hangingPunct="1">
              <a:buSzPct val="120000"/>
            </a:pPr>
            <a:r>
              <a:rPr lang="en-US" sz="2000" smtClean="0"/>
              <a:t>Vaccines are intended to protect troops from serious/deadly diseases in deployment situations and/or from biological warfare agents </a:t>
            </a:r>
          </a:p>
        </p:txBody>
      </p:sp>
      <p:pic>
        <p:nvPicPr>
          <p:cNvPr id="4100" name="Picture 4" descr="Airman anthrax vaccine"/>
          <p:cNvPicPr>
            <a:picLocks noGrp="1" noChangeAspect="1" noChangeArrowheads="1"/>
          </p:cNvPicPr>
          <p:nvPr>
            <p:ph sz="half" idx="2"/>
          </p:nvPr>
        </p:nvPicPr>
        <p:blipFill>
          <a:blip r:embed="rId2" cstate="print"/>
          <a:srcRect l="9723" t="4167" r="16667" b="16667"/>
          <a:stretch>
            <a:fillRect/>
          </a:stretch>
        </p:blipFill>
        <p:spPr>
          <a:xfrm>
            <a:off x="4648200" y="1676400"/>
            <a:ext cx="4038600" cy="28956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err="1" smtClean="0"/>
              <a:t>Botulinum</a:t>
            </a:r>
            <a:r>
              <a:rPr lang="en-US" dirty="0" smtClean="0"/>
              <a:t> Toxin Warfare</a:t>
            </a:r>
            <a:endParaRPr lang="en-US" dirty="0"/>
          </a:p>
        </p:txBody>
      </p:sp>
      <p:sp>
        <p:nvSpPr>
          <p:cNvPr id="22531" name="Content Placeholder 2"/>
          <p:cNvSpPr>
            <a:spLocks noGrp="1"/>
          </p:cNvSpPr>
          <p:nvPr>
            <p:ph sz="half" idx="1"/>
          </p:nvPr>
        </p:nvSpPr>
        <p:spPr>
          <a:xfrm>
            <a:off x="457200" y="1600200"/>
            <a:ext cx="5257800" cy="4525963"/>
          </a:xfrm>
        </p:spPr>
        <p:txBody>
          <a:bodyPr/>
          <a:lstStyle/>
          <a:p>
            <a:r>
              <a:rPr lang="en-US" sz="2400" dirty="0" smtClean="0"/>
              <a:t>Credible threat as BW agent</a:t>
            </a:r>
          </a:p>
          <a:p>
            <a:pPr lvl="1"/>
            <a:r>
              <a:rPr lang="en-US" sz="2000" dirty="0" smtClean="0"/>
              <a:t>Extreme potency and lethality</a:t>
            </a:r>
          </a:p>
          <a:p>
            <a:pPr lvl="1"/>
            <a:r>
              <a:rPr lang="en-US" sz="2000" dirty="0" smtClean="0"/>
              <a:t>Ease of production</a:t>
            </a:r>
          </a:p>
          <a:p>
            <a:pPr lvl="1"/>
            <a:r>
              <a:rPr lang="en-US" sz="2000" dirty="0" smtClean="0"/>
              <a:t>Ease of transport</a:t>
            </a:r>
          </a:p>
          <a:p>
            <a:pPr lvl="1"/>
            <a:r>
              <a:rPr lang="en-US" sz="2000" dirty="0" smtClean="0"/>
              <a:t>Need for prolonged intensive care</a:t>
            </a:r>
          </a:p>
          <a:p>
            <a:r>
              <a:rPr lang="en-US" sz="2400" dirty="0" smtClean="0"/>
              <a:t>1991- Iraq </a:t>
            </a:r>
            <a:r>
              <a:rPr lang="en-US" sz="2400" dirty="0" err="1" smtClean="0"/>
              <a:t>weaponized</a:t>
            </a:r>
            <a:r>
              <a:rPr lang="en-US" sz="2400" dirty="0" smtClean="0"/>
              <a:t> 19,000L of BT </a:t>
            </a:r>
            <a:r>
              <a:rPr lang="en-US" sz="2400" dirty="0" smtClean="0"/>
              <a:t>during Gulf </a:t>
            </a:r>
            <a:r>
              <a:rPr lang="en-US" sz="2400" dirty="0" smtClean="0"/>
              <a:t>War</a:t>
            </a:r>
          </a:p>
          <a:p>
            <a:r>
              <a:rPr lang="en-US" sz="2400" dirty="0" smtClean="0"/>
              <a:t>1995 - Iraq admitted to </a:t>
            </a:r>
            <a:r>
              <a:rPr lang="en-US" sz="2400" dirty="0" err="1" smtClean="0"/>
              <a:t>weaponizing</a:t>
            </a:r>
            <a:r>
              <a:rPr lang="en-US" sz="2400" dirty="0" smtClean="0"/>
              <a:t> and deploying more than 100 munitions with BT </a:t>
            </a:r>
          </a:p>
          <a:p>
            <a:endParaRPr lang="en-US" sz="2400" dirty="0" smtClean="0"/>
          </a:p>
          <a:p>
            <a:endParaRPr lang="en-US" sz="2400" dirty="0" smtClean="0"/>
          </a:p>
        </p:txBody>
      </p:sp>
      <p:pic>
        <p:nvPicPr>
          <p:cNvPr id="22532" name="Content Placeholder 5" descr="Soldier Autoinj"/>
          <p:cNvPicPr>
            <a:picLocks noGrp="1" noChangeAspect="1" noChangeArrowheads="1"/>
          </p:cNvPicPr>
          <p:nvPr>
            <p:ph sz="half" idx="2"/>
          </p:nvPr>
        </p:nvPicPr>
        <p:blipFill>
          <a:blip r:embed="rId2" cstate="print"/>
          <a:srcRect/>
          <a:stretch>
            <a:fillRect/>
          </a:stretch>
        </p:blipFill>
        <p:spPr>
          <a:xfrm>
            <a:off x="5702300" y="1711325"/>
            <a:ext cx="2832100" cy="202247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Mechanism of Action of BT</a:t>
            </a:r>
            <a:endParaRPr lang="en-US" dirty="0"/>
          </a:p>
        </p:txBody>
      </p:sp>
      <p:sp>
        <p:nvSpPr>
          <p:cNvPr id="23555" name="Content Placeholder 2"/>
          <p:cNvSpPr>
            <a:spLocks noGrp="1"/>
          </p:cNvSpPr>
          <p:nvPr>
            <p:ph sz="half" idx="1"/>
          </p:nvPr>
        </p:nvSpPr>
        <p:spPr>
          <a:xfrm>
            <a:off x="381000" y="1143000"/>
            <a:ext cx="4038600" cy="4525963"/>
          </a:xfrm>
        </p:spPr>
        <p:txBody>
          <a:bodyPr/>
          <a:lstStyle/>
          <a:p>
            <a:r>
              <a:rPr lang="en-US" sz="2400" smtClean="0"/>
              <a:t>BT binds to the pre-synaptic terminal of the neuromuscular junction &amp; cholinergic autonomic sites</a:t>
            </a:r>
          </a:p>
          <a:p>
            <a:r>
              <a:rPr lang="en-US" sz="2400" smtClean="0"/>
              <a:t>Prevents release of acetylcholine</a:t>
            </a:r>
          </a:p>
          <a:p>
            <a:r>
              <a:rPr lang="en-US" sz="2400" smtClean="0"/>
              <a:t>Causes muscular weakness &amp; paralysis</a:t>
            </a:r>
          </a:p>
          <a:p>
            <a:r>
              <a:rPr lang="en-US" sz="2400" smtClean="0"/>
              <a:t>Recovery requires months for the neurons to develop new axons</a:t>
            </a:r>
          </a:p>
        </p:txBody>
      </p:sp>
      <p:pic>
        <p:nvPicPr>
          <p:cNvPr id="23556" name="Picture 1028" descr="normal"/>
          <p:cNvPicPr>
            <a:picLocks noGrp="1" noChangeAspect="1" noChangeArrowheads="1"/>
          </p:cNvPicPr>
          <p:nvPr>
            <p:ph sz="half" idx="2"/>
          </p:nvPr>
        </p:nvPicPr>
        <p:blipFill>
          <a:blip r:embed="rId2" cstate="print"/>
          <a:srcRect r="73737" b="66557"/>
          <a:stretch>
            <a:fillRect/>
          </a:stretch>
        </p:blipFill>
        <p:spPr>
          <a:xfrm>
            <a:off x="4468813" y="1676400"/>
            <a:ext cx="3532187" cy="290036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Clinical Features of Botulism</a:t>
            </a:r>
            <a:endParaRPr lang="en-US" dirty="0"/>
          </a:p>
        </p:txBody>
      </p:sp>
      <p:sp>
        <p:nvSpPr>
          <p:cNvPr id="24579" name="Content Placeholder 2"/>
          <p:cNvSpPr>
            <a:spLocks noGrp="1"/>
          </p:cNvSpPr>
          <p:nvPr>
            <p:ph idx="1"/>
          </p:nvPr>
        </p:nvSpPr>
        <p:spPr/>
        <p:txBody>
          <a:bodyPr/>
          <a:lstStyle/>
          <a:p>
            <a:r>
              <a:rPr lang="en-US" sz="2400" smtClean="0"/>
              <a:t>Classic Triad</a:t>
            </a:r>
          </a:p>
          <a:p>
            <a:pPr lvl="1"/>
            <a:r>
              <a:rPr lang="en-US" sz="2000" smtClean="0"/>
              <a:t>Symmetric, descending flaccid paralysis with prominent bulbar palsies</a:t>
            </a:r>
          </a:p>
          <a:p>
            <a:pPr lvl="2"/>
            <a:r>
              <a:rPr lang="en-US" sz="1800" smtClean="0"/>
              <a:t>Bulbar palsies</a:t>
            </a:r>
          </a:p>
          <a:p>
            <a:pPr lvl="3"/>
            <a:r>
              <a:rPr lang="en-US" sz="1600" smtClean="0"/>
              <a:t>Diplopia, dysarthria, dysphonia, dysphagia</a:t>
            </a:r>
          </a:p>
          <a:p>
            <a:pPr lvl="3"/>
            <a:r>
              <a:rPr lang="en-US" sz="1600" smtClean="0"/>
              <a:t>(four  D’s)</a:t>
            </a:r>
          </a:p>
          <a:p>
            <a:pPr lvl="1"/>
            <a:r>
              <a:rPr lang="en-US" sz="2000" smtClean="0"/>
              <a:t>Afebrile </a:t>
            </a:r>
          </a:p>
          <a:p>
            <a:pPr lvl="1"/>
            <a:r>
              <a:rPr lang="en-US" sz="2000" smtClean="0"/>
              <a:t>Clear sensorium – normal mental status exam</a:t>
            </a:r>
          </a:p>
          <a:p>
            <a:r>
              <a:rPr lang="en-US" sz="2400" smtClean="0"/>
              <a:t>Most serious complication of toxicity is respiratory failure</a:t>
            </a:r>
          </a:p>
          <a:p>
            <a:pPr lvl="1"/>
            <a:r>
              <a:rPr lang="en-US" sz="2000" smtClean="0"/>
              <a:t>With adequate supportive care, mortality rate is &lt;5%</a:t>
            </a:r>
          </a:p>
          <a:p>
            <a:pPr lvl="1"/>
            <a:r>
              <a:rPr lang="en-US" sz="2000" smtClean="0"/>
              <a:t>Recovery could take months.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Botulism</a:t>
            </a:r>
            <a:endParaRPr lang="en-US" dirty="0" smtClean="0"/>
          </a:p>
        </p:txBody>
      </p:sp>
      <p:sp>
        <p:nvSpPr>
          <p:cNvPr id="29699" name="Text Box 4"/>
          <p:cNvSpPr txBox="1">
            <a:spLocks noChangeArrowheads="1"/>
          </p:cNvSpPr>
          <p:nvPr/>
        </p:nvSpPr>
        <p:spPr bwMode="auto">
          <a:xfrm>
            <a:off x="4648200" y="5105400"/>
            <a:ext cx="3716338" cy="1323975"/>
          </a:xfrm>
          <a:prstGeom prst="rect">
            <a:avLst/>
          </a:prstGeom>
          <a:noFill/>
          <a:ln w="9525">
            <a:noFill/>
            <a:miter lim="800000"/>
            <a:headEnd/>
            <a:tailEnd/>
          </a:ln>
        </p:spPr>
        <p:txBody>
          <a:bodyPr>
            <a:spAutoFit/>
          </a:bodyPr>
          <a:lstStyle/>
          <a:p>
            <a:pPr>
              <a:defRPr/>
            </a:pPr>
            <a:r>
              <a:rPr lang="en-US" sz="2000" dirty="0">
                <a:latin typeface="+mn-lt"/>
                <a:cs typeface="Times New Roman" pitchFamily="18" charset="0"/>
              </a:rPr>
              <a:t>Requested to perform max. smile</a:t>
            </a:r>
            <a:r>
              <a:rPr lang="en-US" sz="2000" dirty="0">
                <a:latin typeface="+mn-lt"/>
              </a:rPr>
              <a:t>. </a:t>
            </a:r>
            <a:r>
              <a:rPr lang="en-US" sz="2000" dirty="0" err="1">
                <a:latin typeface="+mn-lt"/>
                <a:cs typeface="Arial" pitchFamily="34" charset="0"/>
              </a:rPr>
              <a:t>Ptosis</a:t>
            </a:r>
            <a:r>
              <a:rPr lang="en-US" sz="2000" dirty="0">
                <a:latin typeface="+mn-lt"/>
                <a:cs typeface="Arial" pitchFamily="34" charset="0"/>
              </a:rPr>
              <a:t>, </a:t>
            </a:r>
            <a:r>
              <a:rPr lang="en-US" sz="2000" dirty="0" err="1">
                <a:latin typeface="+mn-lt"/>
                <a:cs typeface="Arial" pitchFamily="34" charset="0"/>
              </a:rPr>
              <a:t>disconjugate</a:t>
            </a:r>
            <a:r>
              <a:rPr lang="en-US" sz="2000" dirty="0">
                <a:latin typeface="+mn-lt"/>
                <a:cs typeface="Arial" pitchFamily="34" charset="0"/>
              </a:rPr>
              <a:t> gaze, mild asymmetric smile. </a:t>
            </a:r>
            <a:endParaRPr lang="en-US" sz="2000" dirty="0">
              <a:latin typeface="+mn-lt"/>
            </a:endParaRPr>
          </a:p>
          <a:p>
            <a:pPr>
              <a:defRPr/>
            </a:pPr>
            <a:endParaRPr lang="en-US" sz="2000" dirty="0">
              <a:latin typeface="+mn-lt"/>
            </a:endParaRPr>
          </a:p>
        </p:txBody>
      </p:sp>
      <p:pic>
        <p:nvPicPr>
          <p:cNvPr id="25604" name="Picture 5" descr="patient with botulism"/>
          <p:cNvPicPr>
            <a:picLocks noChangeAspect="1" noChangeArrowheads="1"/>
          </p:cNvPicPr>
          <p:nvPr/>
        </p:nvPicPr>
        <p:blipFill>
          <a:blip r:embed="rId2" cstate="print"/>
          <a:srcRect/>
          <a:stretch>
            <a:fillRect/>
          </a:stretch>
        </p:blipFill>
        <p:spPr bwMode="auto">
          <a:xfrm>
            <a:off x="1704975" y="1219200"/>
            <a:ext cx="5734050" cy="3608388"/>
          </a:xfrm>
          <a:prstGeom prst="rect">
            <a:avLst/>
          </a:prstGeom>
          <a:noFill/>
          <a:ln w="9525">
            <a:noFill/>
            <a:miter lim="800000"/>
            <a:headEnd/>
            <a:tailEnd/>
          </a:ln>
        </p:spPr>
      </p:pic>
      <p:sp>
        <p:nvSpPr>
          <p:cNvPr id="29701" name="Text Box 7"/>
          <p:cNvSpPr txBox="1">
            <a:spLocks noChangeArrowheads="1"/>
          </p:cNvSpPr>
          <p:nvPr/>
        </p:nvSpPr>
        <p:spPr bwMode="auto">
          <a:xfrm>
            <a:off x="1143000" y="5105400"/>
            <a:ext cx="3352800" cy="1016000"/>
          </a:xfrm>
          <a:prstGeom prst="rect">
            <a:avLst/>
          </a:prstGeom>
          <a:noFill/>
          <a:ln w="9525">
            <a:noFill/>
            <a:miter lim="800000"/>
            <a:headEnd/>
            <a:tailEnd/>
          </a:ln>
        </p:spPr>
        <p:txBody>
          <a:bodyPr>
            <a:spAutoFit/>
          </a:bodyPr>
          <a:lstStyle/>
          <a:p>
            <a:pPr>
              <a:defRPr/>
            </a:pPr>
            <a:r>
              <a:rPr lang="en-US" sz="2000" dirty="0">
                <a:latin typeface="+mn-lt"/>
              </a:rPr>
              <a:t>Patient at rest, bilateral mild </a:t>
            </a:r>
            <a:r>
              <a:rPr lang="en-US" sz="2000" dirty="0" err="1">
                <a:latin typeface="+mn-lt"/>
              </a:rPr>
              <a:t>ptosis</a:t>
            </a:r>
            <a:r>
              <a:rPr lang="en-US" sz="2000" dirty="0">
                <a:latin typeface="+mn-lt"/>
              </a:rPr>
              <a:t>, </a:t>
            </a:r>
            <a:r>
              <a:rPr lang="en-US" sz="2000" dirty="0" err="1">
                <a:latin typeface="+mn-lt"/>
              </a:rPr>
              <a:t>disconjugate</a:t>
            </a:r>
            <a:r>
              <a:rPr lang="en-US" sz="2000" dirty="0">
                <a:latin typeface="+mn-lt"/>
              </a:rPr>
              <a:t> gaze, symmetric facial muscles.</a:t>
            </a:r>
          </a:p>
        </p:txBody>
      </p:sp>
      <p:sp>
        <p:nvSpPr>
          <p:cNvPr id="29702" name="Rectangle 9"/>
          <p:cNvSpPr>
            <a:spLocks noChangeArrowheads="1"/>
          </p:cNvSpPr>
          <p:nvPr/>
        </p:nvSpPr>
        <p:spPr bwMode="auto">
          <a:xfrm>
            <a:off x="6400800" y="6400800"/>
            <a:ext cx="2093913" cy="276225"/>
          </a:xfrm>
          <a:prstGeom prst="rect">
            <a:avLst/>
          </a:prstGeom>
          <a:noFill/>
          <a:ln w="9525">
            <a:noFill/>
            <a:miter lim="800000"/>
            <a:headEnd/>
            <a:tailEnd/>
          </a:ln>
        </p:spPr>
        <p:txBody>
          <a:bodyPr wrap="none">
            <a:spAutoFit/>
          </a:bodyPr>
          <a:lstStyle/>
          <a:p>
            <a:pPr>
              <a:spcBef>
                <a:spcPct val="50000"/>
              </a:spcBef>
              <a:defRPr/>
            </a:pPr>
            <a:r>
              <a:rPr lang="en-US" sz="1200">
                <a:latin typeface="+mn-lt"/>
              </a:rPr>
              <a:t>JAMA. 2001;285:1059-1070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t>Risk of Dying</a:t>
            </a:r>
          </a:p>
        </p:txBody>
      </p:sp>
      <p:graphicFrame>
        <p:nvGraphicFramePr>
          <p:cNvPr id="6" name="Content Placeholder 5"/>
          <p:cNvGraphicFramePr>
            <a:graphicFrameLocks noGrp="1"/>
          </p:cNvGraphicFramePr>
          <p:nvPr>
            <p:ph idx="1"/>
          </p:nvPr>
        </p:nvGraphicFramePr>
        <p:xfrm>
          <a:off x="990600" y="1600200"/>
          <a:ext cx="7162800" cy="3851866"/>
        </p:xfrm>
        <a:graphic>
          <a:graphicData uri="http://schemas.openxmlformats.org/drawingml/2006/table">
            <a:tbl>
              <a:tblPr firstRow="1" bandRow="1">
                <a:tableStyleId>{5C22544A-7EE6-4342-B048-85BDC9FD1C3A}</a:tableStyleId>
              </a:tblPr>
              <a:tblGrid>
                <a:gridCol w="3581400"/>
                <a:gridCol w="3581400"/>
              </a:tblGrid>
              <a:tr h="447468">
                <a:tc>
                  <a:txBody>
                    <a:bodyPr/>
                    <a:lstStyle/>
                    <a:p>
                      <a:r>
                        <a:rPr lang="en-US" dirty="0" smtClean="0"/>
                        <a:t>Smoking 10 cigarettes a day</a:t>
                      </a:r>
                      <a:endParaRPr lang="en-US" dirty="0"/>
                    </a:p>
                  </a:txBody>
                  <a:tcPr>
                    <a:solidFill>
                      <a:srgbClr val="003E7E"/>
                    </a:solidFill>
                  </a:tcPr>
                </a:tc>
                <a:tc>
                  <a:txBody>
                    <a:bodyPr/>
                    <a:lstStyle/>
                    <a:p>
                      <a:r>
                        <a:rPr lang="en-US" dirty="0" smtClean="0"/>
                        <a:t>One in 200</a:t>
                      </a:r>
                      <a:endParaRPr lang="en-US" dirty="0"/>
                    </a:p>
                  </a:txBody>
                  <a:tcPr>
                    <a:solidFill>
                      <a:srgbClr val="003E7E"/>
                    </a:solidFill>
                  </a:tcPr>
                </a:tc>
              </a:tr>
              <a:tr h="390732">
                <a:tc>
                  <a:txBody>
                    <a:bodyPr/>
                    <a:lstStyle/>
                    <a:p>
                      <a:r>
                        <a:rPr lang="en-US" dirty="0" smtClean="0"/>
                        <a:t>Road accident	 </a:t>
                      </a:r>
                      <a:endParaRPr lang="en-US" dirty="0"/>
                    </a:p>
                  </a:txBody>
                  <a:tcPr/>
                </a:tc>
                <a:tc>
                  <a:txBody>
                    <a:bodyPr/>
                    <a:lstStyle/>
                    <a:p>
                      <a:r>
                        <a:rPr lang="en-US" dirty="0" smtClean="0"/>
                        <a:t>One in 8,000</a:t>
                      </a:r>
                      <a:endParaRPr lang="en-US" dirty="0"/>
                    </a:p>
                  </a:txBody>
                  <a:tcPr/>
                </a:tc>
              </a:tr>
              <a:tr h="390732">
                <a:tc>
                  <a:txBody>
                    <a:bodyPr/>
                    <a:lstStyle/>
                    <a:p>
                      <a:r>
                        <a:rPr lang="en-US" dirty="0" smtClean="0"/>
                        <a:t>Playing soccer	 </a:t>
                      </a:r>
                      <a:endParaRPr lang="en-US" dirty="0"/>
                    </a:p>
                  </a:txBody>
                  <a:tcPr/>
                </a:tc>
                <a:tc>
                  <a:txBody>
                    <a:bodyPr/>
                    <a:lstStyle/>
                    <a:p>
                      <a:r>
                        <a:rPr lang="en-US" dirty="0" smtClean="0"/>
                        <a:t>One in 25,000</a:t>
                      </a:r>
                      <a:endParaRPr lang="en-US" dirty="0"/>
                    </a:p>
                  </a:txBody>
                  <a:tcPr/>
                </a:tc>
              </a:tr>
              <a:tr h="390732">
                <a:tc>
                  <a:txBody>
                    <a:bodyPr/>
                    <a:lstStyle/>
                    <a:p>
                      <a:r>
                        <a:rPr lang="en-US" dirty="0" smtClean="0"/>
                        <a:t>Homicide</a:t>
                      </a:r>
                      <a:endParaRPr lang="en-US" dirty="0"/>
                    </a:p>
                  </a:txBody>
                  <a:tcPr/>
                </a:tc>
                <a:tc>
                  <a:txBody>
                    <a:bodyPr/>
                    <a:lstStyle/>
                    <a:p>
                      <a:r>
                        <a:rPr lang="en-US" dirty="0" smtClean="0"/>
                        <a:t>One in 100,000</a:t>
                      </a:r>
                      <a:endParaRPr lang="en-US" dirty="0"/>
                    </a:p>
                  </a:txBody>
                  <a:tcPr/>
                </a:tc>
              </a:tr>
              <a:tr h="390732">
                <a:tc>
                  <a:txBody>
                    <a:bodyPr/>
                    <a:lstStyle/>
                    <a:p>
                      <a:r>
                        <a:rPr lang="en-US" dirty="0" smtClean="0"/>
                        <a:t>Terrorism attack in 2001 </a:t>
                      </a:r>
                      <a:endParaRPr lang="en-US" dirty="0"/>
                    </a:p>
                  </a:txBody>
                  <a:tcPr/>
                </a:tc>
                <a:tc>
                  <a:txBody>
                    <a:bodyPr/>
                    <a:lstStyle/>
                    <a:p>
                      <a:r>
                        <a:rPr lang="en-US" dirty="0" smtClean="0"/>
                        <a:t>One in 100,000</a:t>
                      </a:r>
                      <a:endParaRPr lang="en-US" dirty="0"/>
                    </a:p>
                  </a:txBody>
                  <a:tcPr/>
                </a:tc>
              </a:tr>
              <a:tr h="419926">
                <a:tc>
                  <a:txBody>
                    <a:bodyPr/>
                    <a:lstStyle/>
                    <a:p>
                      <a:r>
                        <a:rPr lang="en-US" dirty="0" smtClean="0"/>
                        <a:t>Hit by lightning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in 10, 000,000</a:t>
                      </a:r>
                    </a:p>
                  </a:txBody>
                  <a:tcPr/>
                </a:tc>
              </a:tr>
              <a:tr h="390732">
                <a:tc>
                  <a:txBody>
                    <a:bodyPr/>
                    <a:lstStyle/>
                    <a:p>
                      <a:r>
                        <a:rPr lang="en-US" dirty="0" smtClean="0"/>
                        <a:t>Terrorism attack in 1990’s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in 50,000,000</a:t>
                      </a:r>
                    </a:p>
                  </a:txBody>
                  <a:tcPr/>
                </a:tc>
              </a:tr>
              <a:tr h="390732">
                <a:tc>
                  <a:txBody>
                    <a:bodyPr/>
                    <a:lstStyle/>
                    <a:p>
                      <a:r>
                        <a:rPr lang="en-US" dirty="0" smtClean="0"/>
                        <a:t>Anthrax in 2001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in 50,000,000</a:t>
                      </a:r>
                    </a:p>
                  </a:txBody>
                  <a:tcPr/>
                </a:tc>
              </a:tr>
              <a:tr h="390732">
                <a:tc>
                  <a:txBody>
                    <a:bodyPr/>
                    <a:lstStyle/>
                    <a:p>
                      <a:r>
                        <a:rPr lang="en-US" dirty="0" smtClean="0"/>
                        <a:t>Smallpox  in 2001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than One in 50,000,000</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Military Vaccinations</a:t>
            </a:r>
            <a:endParaRPr lang="en-US" dirty="0"/>
          </a:p>
        </p:txBody>
      </p:sp>
      <p:sp>
        <p:nvSpPr>
          <p:cNvPr id="27651" name="Content Placeholder 2"/>
          <p:cNvSpPr>
            <a:spLocks noGrp="1"/>
          </p:cNvSpPr>
          <p:nvPr>
            <p:ph idx="1"/>
          </p:nvPr>
        </p:nvSpPr>
        <p:spPr/>
        <p:txBody>
          <a:bodyPr/>
          <a:lstStyle/>
          <a:p>
            <a:r>
              <a:rPr lang="en-US" sz="2400" dirty="0" smtClean="0"/>
              <a:t>The military first mandated immunizations in 1777</a:t>
            </a:r>
          </a:p>
          <a:p>
            <a:pPr lvl="1"/>
            <a:r>
              <a:rPr lang="en-US" sz="2000" dirty="0" smtClean="0"/>
              <a:t>General Washington required troops to receive small pox vaccines</a:t>
            </a:r>
          </a:p>
          <a:p>
            <a:r>
              <a:rPr lang="en-US" sz="2400" dirty="0" smtClean="0"/>
              <a:t>Since then small pox vaccine has been given to service members during major conflicts</a:t>
            </a:r>
          </a:p>
          <a:p>
            <a:pPr lvl="1"/>
            <a:r>
              <a:rPr lang="en-US" sz="2000" dirty="0" smtClean="0"/>
              <a:t>Small pox vaccination was suspended in 1990</a:t>
            </a:r>
          </a:p>
          <a:p>
            <a:r>
              <a:rPr lang="en-US" sz="2400" dirty="0" smtClean="0"/>
              <a:t>DOD mandated vaccinations for anthrax and smallpox in 1998 and then in 2002out of concern of BW threats</a:t>
            </a:r>
          </a:p>
          <a:p>
            <a:r>
              <a:rPr lang="en-US" sz="2400" dirty="0" smtClean="0"/>
              <a:t>At time of PGW, new recruits received up to 17 antigens during the first 2 weeks of basic training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 Adverse Effects</a:t>
            </a:r>
            <a:endParaRPr lang="en-US" dirty="0"/>
          </a:p>
        </p:txBody>
      </p:sp>
      <p:sp>
        <p:nvSpPr>
          <p:cNvPr id="28675" name="Content Placeholder 2"/>
          <p:cNvSpPr>
            <a:spLocks noGrp="1"/>
          </p:cNvSpPr>
          <p:nvPr>
            <p:ph idx="1"/>
          </p:nvPr>
        </p:nvSpPr>
        <p:spPr/>
        <p:txBody>
          <a:bodyPr/>
          <a:lstStyle/>
          <a:p>
            <a:r>
              <a:rPr lang="en-US" sz="2000" dirty="0" smtClean="0"/>
              <a:t>No immunization is completely safe</a:t>
            </a:r>
          </a:p>
          <a:p>
            <a:r>
              <a:rPr lang="en-US" sz="2000" dirty="0" smtClean="0"/>
              <a:t>Some service members who received these vaccines have developed severe reactions which they are attributing to vaccines</a:t>
            </a:r>
          </a:p>
          <a:p>
            <a:pPr lvl="1"/>
            <a:r>
              <a:rPr lang="en-US" sz="1800" dirty="0" smtClean="0"/>
              <a:t>Migraines, heart problems, diabetes</a:t>
            </a:r>
          </a:p>
          <a:p>
            <a:pPr lvl="1"/>
            <a:r>
              <a:rPr lang="en-US" sz="1800" dirty="0" smtClean="0"/>
              <a:t>multiple sclerosis, medically unexplained neuromuscular and musculoskeletal problems</a:t>
            </a:r>
          </a:p>
          <a:p>
            <a:r>
              <a:rPr lang="en-US" sz="2000" dirty="0" smtClean="0"/>
              <a:t>Questions have been raised about effects of receiving multiple vaccinations over a short period of time versus reaction to any single vaccine</a:t>
            </a:r>
          </a:p>
          <a:p>
            <a:r>
              <a:rPr lang="en-US" sz="2000" dirty="0" smtClean="0"/>
              <a:t>Case reports of similar health problems in soldiers who received the vaccines but did not actually deploy.</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Bio-warfare Vaccines</a:t>
            </a:r>
            <a:endParaRPr lang="en-US" dirty="0"/>
          </a:p>
        </p:txBody>
      </p:sp>
      <p:pic>
        <p:nvPicPr>
          <p:cNvPr id="29699" name="Picture 3" descr="vaccinations"/>
          <p:cNvPicPr>
            <a:picLocks noChangeAspect="1" noChangeArrowheads="1"/>
          </p:cNvPicPr>
          <p:nvPr/>
        </p:nvPicPr>
        <p:blipFill>
          <a:blip r:embed="rId2" cstate="print"/>
          <a:srcRect/>
          <a:stretch>
            <a:fillRect/>
          </a:stretch>
        </p:blipFill>
        <p:spPr bwMode="auto">
          <a:xfrm>
            <a:off x="2552700" y="2133600"/>
            <a:ext cx="4038600" cy="325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dirty="0" err="1" smtClean="0"/>
              <a:t>Botulinum</a:t>
            </a:r>
            <a:r>
              <a:rPr lang="en-US" dirty="0" smtClean="0"/>
              <a:t> </a:t>
            </a:r>
            <a:r>
              <a:rPr lang="en-US" dirty="0" err="1" smtClean="0"/>
              <a:t>Toxoid</a:t>
            </a:r>
            <a:r>
              <a:rPr lang="en-US" dirty="0" smtClean="0"/>
              <a:t> (BT)</a:t>
            </a:r>
          </a:p>
        </p:txBody>
      </p:sp>
      <p:sp>
        <p:nvSpPr>
          <p:cNvPr id="30723" name="Rectangle 5"/>
          <p:cNvSpPr>
            <a:spLocks noGrp="1" noChangeArrowheads="1"/>
          </p:cNvSpPr>
          <p:nvPr>
            <p:ph idx="1"/>
          </p:nvPr>
        </p:nvSpPr>
        <p:spPr/>
        <p:txBody>
          <a:bodyPr/>
          <a:lstStyle/>
          <a:p>
            <a:r>
              <a:rPr lang="en-US" sz="1800" dirty="0" err="1" smtClean="0"/>
              <a:t>Pentavalent</a:t>
            </a:r>
            <a:r>
              <a:rPr lang="en-US" sz="1800" dirty="0" smtClean="0"/>
              <a:t> BT vaccine was still an investigational vaccine</a:t>
            </a:r>
          </a:p>
          <a:p>
            <a:pPr lvl="1"/>
            <a:r>
              <a:rPr lang="en-US" sz="1600" dirty="0" smtClean="0"/>
              <a:t>BT was administered to fixed units, forward deployed troops in PGW</a:t>
            </a:r>
          </a:p>
          <a:p>
            <a:pPr lvl="1"/>
            <a:r>
              <a:rPr lang="en-US" sz="1600" dirty="0" smtClean="0"/>
              <a:t>Schedule was 3 shots over 12 weeks</a:t>
            </a:r>
          </a:p>
          <a:p>
            <a:r>
              <a:rPr lang="en-US" sz="1800" dirty="0" smtClean="0"/>
              <a:t>An estimated 12% of Gulf war vets received BT</a:t>
            </a:r>
          </a:p>
          <a:p>
            <a:pPr lvl="1"/>
            <a:r>
              <a:rPr lang="en-US" sz="1600" dirty="0" smtClean="0"/>
              <a:t>DOD estimates that 137,850 BT doses were administered in theater</a:t>
            </a:r>
          </a:p>
          <a:p>
            <a:pPr lvl="1"/>
            <a:r>
              <a:rPr lang="en-US" sz="1600" dirty="0" smtClean="0"/>
              <a:t>8,000 individuals received at least one dose of BT</a:t>
            </a:r>
          </a:p>
          <a:p>
            <a:r>
              <a:rPr lang="en-US" sz="1800" dirty="0" smtClean="0"/>
              <a:t>Vaccine efficacy trials in the 1960’s </a:t>
            </a:r>
          </a:p>
          <a:p>
            <a:pPr lvl="1"/>
            <a:r>
              <a:rPr lang="en-US" sz="1600" dirty="0" smtClean="0"/>
              <a:t>Few problems with acute local reactions</a:t>
            </a:r>
          </a:p>
          <a:p>
            <a:pPr lvl="1"/>
            <a:r>
              <a:rPr lang="en-US" sz="1600" dirty="0" smtClean="0"/>
              <a:t>No problems with severe systemic reactions</a:t>
            </a:r>
          </a:p>
          <a:p>
            <a:r>
              <a:rPr lang="en-US" sz="1800" dirty="0" smtClean="0"/>
              <a:t>CDC monitoring data of 17,000 doses administered prior to 1997 </a:t>
            </a:r>
          </a:p>
          <a:p>
            <a:pPr lvl="1"/>
            <a:r>
              <a:rPr lang="en-US" sz="1600" dirty="0" smtClean="0"/>
              <a:t>7% had moderate local reaction</a:t>
            </a:r>
          </a:p>
          <a:p>
            <a:pPr lvl="1"/>
            <a:r>
              <a:rPr lang="en-US" sz="1600" dirty="0" smtClean="0"/>
              <a:t>0.4% severe reaction</a:t>
            </a:r>
          </a:p>
          <a:p>
            <a:pPr lvl="1"/>
            <a:r>
              <a:rPr lang="en-US" sz="1600" dirty="0" smtClean="0"/>
              <a:t>Health events were of limited duration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Smallpox Vaccine</a:t>
            </a:r>
            <a:endParaRPr lang="en-US" dirty="0"/>
          </a:p>
        </p:txBody>
      </p:sp>
      <p:sp>
        <p:nvSpPr>
          <p:cNvPr id="31747" name="Content Placeholder 2"/>
          <p:cNvSpPr>
            <a:spLocks noGrp="1"/>
          </p:cNvSpPr>
          <p:nvPr>
            <p:ph idx="1"/>
          </p:nvPr>
        </p:nvSpPr>
        <p:spPr/>
        <p:txBody>
          <a:bodyPr/>
          <a:lstStyle/>
          <a:p>
            <a:r>
              <a:rPr lang="en-US" sz="2400" dirty="0" smtClean="0"/>
              <a:t>Vaccination is safe &amp; effective for most people</a:t>
            </a:r>
          </a:p>
          <a:p>
            <a:pPr lvl="1"/>
            <a:r>
              <a:rPr lang="en-US" sz="2000" dirty="0" smtClean="0"/>
              <a:t>Mild symptoms </a:t>
            </a:r>
          </a:p>
          <a:p>
            <a:pPr lvl="2"/>
            <a:r>
              <a:rPr lang="en-US" sz="1800" dirty="0" smtClean="0"/>
              <a:t>Local soreness &amp; redness</a:t>
            </a:r>
          </a:p>
          <a:p>
            <a:pPr lvl="2"/>
            <a:r>
              <a:rPr lang="en-US" sz="1800" dirty="0" smtClean="0"/>
              <a:t>Enlarged regional lymph nodes</a:t>
            </a:r>
          </a:p>
          <a:p>
            <a:pPr lvl="2"/>
            <a:r>
              <a:rPr lang="en-US" sz="1800" dirty="0" smtClean="0"/>
              <a:t>low fever</a:t>
            </a:r>
          </a:p>
          <a:p>
            <a:pPr lvl="1"/>
            <a:r>
              <a:rPr lang="en-US" sz="2000" dirty="0" smtClean="0"/>
              <a:t>1 out of 3 people may feel unwell enough to miss work</a:t>
            </a:r>
          </a:p>
          <a:p>
            <a:r>
              <a:rPr lang="en-US" sz="2400" dirty="0" smtClean="0"/>
              <a:t>Serious reactions</a:t>
            </a:r>
          </a:p>
          <a:p>
            <a:pPr lvl="1"/>
            <a:r>
              <a:rPr lang="en-US" sz="2000" dirty="0" err="1" smtClean="0"/>
              <a:t>Vaccinia</a:t>
            </a:r>
            <a:r>
              <a:rPr lang="en-US" sz="2000" dirty="0" smtClean="0"/>
              <a:t> rash - localized or widespread (generalized </a:t>
            </a:r>
            <a:r>
              <a:rPr lang="en-US" sz="2000" dirty="0" err="1" smtClean="0"/>
              <a:t>vaccinia</a:t>
            </a:r>
            <a:r>
              <a:rPr lang="en-US" sz="2000" dirty="0" smtClean="0"/>
              <a:t>)</a:t>
            </a:r>
          </a:p>
          <a:p>
            <a:pPr lvl="1"/>
            <a:r>
              <a:rPr lang="en-US" sz="2000" dirty="0" smtClean="0"/>
              <a:t>Toxic allergic rash to the vaccine (</a:t>
            </a:r>
            <a:r>
              <a:rPr lang="en-US" sz="2000" dirty="0" err="1" smtClean="0"/>
              <a:t>erythema</a:t>
            </a:r>
            <a:r>
              <a:rPr lang="en-US" sz="2000" dirty="0" smtClean="0"/>
              <a:t> </a:t>
            </a:r>
            <a:r>
              <a:rPr lang="en-US" sz="2000" dirty="0" err="1" smtClean="0"/>
              <a:t>multiforme</a:t>
            </a:r>
            <a:r>
              <a:rPr lang="en-US" sz="2000" dirty="0" smtClean="0"/>
              <a:t>)</a:t>
            </a:r>
          </a:p>
          <a:p>
            <a:pPr lvl="1"/>
            <a:r>
              <a:rPr lang="en-US" sz="2000" dirty="0" smtClean="0"/>
              <a:t>1 in 1000 recipients</a:t>
            </a:r>
          </a:p>
          <a:p>
            <a:pPr lvl="1"/>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Military Service Vaccinations</a:t>
            </a:r>
            <a:endParaRPr lang="en-US" dirty="0" smtClean="0"/>
          </a:p>
        </p:txBody>
      </p:sp>
      <p:sp>
        <p:nvSpPr>
          <p:cNvPr id="5123" name="Rectangle 3"/>
          <p:cNvSpPr>
            <a:spLocks noGrp="1" noChangeArrowheads="1"/>
          </p:cNvSpPr>
          <p:nvPr>
            <p:ph idx="1"/>
          </p:nvPr>
        </p:nvSpPr>
        <p:spPr/>
        <p:txBody>
          <a:bodyPr/>
          <a:lstStyle/>
          <a:p>
            <a:r>
              <a:rPr lang="en-US" sz="2400" dirty="0" smtClean="0"/>
              <a:t>Routine vaccinations are initiated during basic training</a:t>
            </a:r>
          </a:p>
          <a:p>
            <a:r>
              <a:rPr lang="en-US" sz="2400" dirty="0" smtClean="0"/>
              <a:t>Boosters are administered periodically to maintain immunity for the duration of military service</a:t>
            </a:r>
          </a:p>
          <a:p>
            <a:r>
              <a:rPr lang="en-US" sz="2400" dirty="0" smtClean="0"/>
              <a:t>Additional vaccines may be administered in special circumstances</a:t>
            </a:r>
          </a:p>
          <a:p>
            <a:pPr lvl="1"/>
            <a:r>
              <a:rPr lang="en-US" sz="2000" dirty="0" smtClean="0"/>
              <a:t>Specific occupational groups as protection against infectious hazards associated with their job duties (e.g., medical &amp; laboratory personnel)</a:t>
            </a:r>
          </a:p>
          <a:p>
            <a:pPr lvl="1"/>
            <a:r>
              <a:rPr lang="en-US" sz="2000" dirty="0" smtClean="0"/>
              <a:t>Overseas deployments with particular endemic infectious diseases (e.g., typhoid, yellow fever </a:t>
            </a:r>
            <a:r>
              <a:rPr lang="en-US" sz="2000" dirty="0" err="1" smtClean="0"/>
              <a:t>e.t.c</a:t>
            </a:r>
            <a:r>
              <a:rPr lang="en-US" sz="2000" dirty="0" smtClean="0"/>
              <a:t>.)</a:t>
            </a:r>
          </a:p>
          <a:p>
            <a:pPr lvl="1"/>
            <a:r>
              <a:rPr lang="en-US" sz="2000" dirty="0" smtClean="0"/>
              <a:t>Suspected biological warfare agents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Smallpox Vaccine Contd.</a:t>
            </a:r>
            <a:endParaRPr lang="en-US" dirty="0"/>
          </a:p>
        </p:txBody>
      </p:sp>
      <p:sp>
        <p:nvSpPr>
          <p:cNvPr id="32771" name="Content Placeholder 2"/>
          <p:cNvSpPr>
            <a:spLocks noGrp="1"/>
          </p:cNvSpPr>
          <p:nvPr>
            <p:ph idx="1"/>
          </p:nvPr>
        </p:nvSpPr>
        <p:spPr/>
        <p:txBody>
          <a:bodyPr/>
          <a:lstStyle/>
          <a:p>
            <a:r>
              <a:rPr lang="en-US" sz="2000" dirty="0" smtClean="0"/>
              <a:t>Life-threatening reactions</a:t>
            </a:r>
          </a:p>
          <a:p>
            <a:pPr lvl="1"/>
            <a:r>
              <a:rPr lang="en-US" sz="1800" dirty="0" smtClean="0"/>
              <a:t>Eczema </a:t>
            </a:r>
            <a:r>
              <a:rPr lang="en-US" sz="1800" dirty="0" err="1" smtClean="0"/>
              <a:t>vaccinatum</a:t>
            </a:r>
            <a:r>
              <a:rPr lang="en-US" sz="1800" dirty="0" smtClean="0"/>
              <a:t> </a:t>
            </a:r>
          </a:p>
          <a:p>
            <a:pPr lvl="2"/>
            <a:r>
              <a:rPr lang="en-US" sz="1600" dirty="0" smtClean="0"/>
              <a:t>Widespread severe skin infection in persons with eczema or atopic dermatitis</a:t>
            </a:r>
          </a:p>
          <a:p>
            <a:pPr lvl="1"/>
            <a:r>
              <a:rPr lang="en-US" sz="1800" dirty="0" err="1" smtClean="0"/>
              <a:t>Vaccinia</a:t>
            </a:r>
            <a:r>
              <a:rPr lang="en-US" sz="1800" dirty="0" smtClean="0"/>
              <a:t> </a:t>
            </a:r>
            <a:r>
              <a:rPr lang="en-US" sz="1800" dirty="0" err="1" smtClean="0"/>
              <a:t>necrosum</a:t>
            </a:r>
            <a:r>
              <a:rPr lang="en-US" sz="1800" dirty="0" smtClean="0"/>
              <a:t> </a:t>
            </a:r>
          </a:p>
          <a:p>
            <a:pPr lvl="2"/>
            <a:r>
              <a:rPr lang="en-US" sz="1600" dirty="0" smtClean="0"/>
              <a:t>Extensive tissue destruction leading to death</a:t>
            </a:r>
          </a:p>
          <a:p>
            <a:pPr lvl="1"/>
            <a:r>
              <a:rPr lang="en-US" sz="1800" dirty="0" smtClean="0"/>
              <a:t>Post-</a:t>
            </a:r>
            <a:r>
              <a:rPr lang="en-US" sz="1800" dirty="0" err="1" smtClean="0"/>
              <a:t>vaccinal</a:t>
            </a:r>
            <a:r>
              <a:rPr lang="en-US" sz="1800" dirty="0" smtClean="0"/>
              <a:t> encephalitis</a:t>
            </a:r>
          </a:p>
          <a:p>
            <a:r>
              <a:rPr lang="en-US" sz="2000" dirty="0" smtClean="0"/>
              <a:t>Recent developments</a:t>
            </a:r>
          </a:p>
          <a:p>
            <a:pPr lvl="1"/>
            <a:r>
              <a:rPr lang="en-US" sz="1800" dirty="0" smtClean="0"/>
              <a:t>Causal association between vaccination &amp; </a:t>
            </a:r>
            <a:r>
              <a:rPr lang="en-US" sz="1800" dirty="0" err="1" smtClean="0"/>
              <a:t>myocarditis</a:t>
            </a:r>
            <a:endParaRPr lang="en-US" sz="1800" dirty="0" smtClean="0"/>
          </a:p>
          <a:p>
            <a:pPr lvl="1"/>
            <a:r>
              <a:rPr lang="en-US" sz="1800" dirty="0" smtClean="0"/>
              <a:t>Angina &amp; heart attack have been reported post-vaccination</a:t>
            </a:r>
          </a:p>
          <a:p>
            <a:pPr lvl="1"/>
            <a:r>
              <a:rPr lang="en-US" sz="1800" dirty="0" smtClean="0"/>
              <a:t>Persons with post-vaccination chest pain, shortness of breath or cardiac disease must seek medical attention ASAP.</a:t>
            </a:r>
          </a:p>
          <a:p>
            <a:endParaRPr lang="en-US" sz="2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Anthrax Vaccine (AVA)</a:t>
            </a:r>
            <a:endParaRPr lang="en-US" dirty="0"/>
          </a:p>
        </p:txBody>
      </p:sp>
      <p:sp>
        <p:nvSpPr>
          <p:cNvPr id="33795" name="Content Placeholder 2"/>
          <p:cNvSpPr>
            <a:spLocks noGrp="1"/>
          </p:cNvSpPr>
          <p:nvPr>
            <p:ph idx="1"/>
          </p:nvPr>
        </p:nvSpPr>
        <p:spPr/>
        <p:txBody>
          <a:bodyPr/>
          <a:lstStyle/>
          <a:p>
            <a:r>
              <a:rPr lang="en-US" sz="2800" dirty="0" smtClean="0"/>
              <a:t>AVA was licensed in 1970</a:t>
            </a:r>
          </a:p>
          <a:p>
            <a:pPr lvl="1"/>
            <a:r>
              <a:rPr lang="en-US" sz="2400" dirty="0" err="1" smtClean="0"/>
              <a:t>Alumnium</a:t>
            </a:r>
            <a:r>
              <a:rPr lang="en-US" sz="2400" dirty="0" smtClean="0"/>
              <a:t> hydroxide-adsorbed preparation</a:t>
            </a:r>
          </a:p>
          <a:p>
            <a:r>
              <a:rPr lang="en-US" sz="2800" dirty="0" smtClean="0"/>
              <a:t>Vaccination series comprised 6 subcutaneous injections over 18 months</a:t>
            </a:r>
          </a:p>
          <a:p>
            <a:pPr lvl="1"/>
            <a:r>
              <a:rPr lang="en-US" sz="2400" dirty="0" smtClean="0"/>
              <a:t>0, 2 &amp; 4 weeks; 6, 12 and 18 months; annual boosters</a:t>
            </a:r>
          </a:p>
          <a:p>
            <a:r>
              <a:rPr lang="en-US" sz="2800" dirty="0" smtClean="0"/>
              <a:t>Studies in rhesus monkeys indicate that AVA is protective of inhalational anthrax</a:t>
            </a:r>
          </a:p>
          <a:p>
            <a:pPr lvl="1"/>
            <a:r>
              <a:rPr lang="en-US" sz="2400" dirty="0" smtClean="0"/>
              <a:t>Very limited human vaccine efficacy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 Immunization Policies (PGW)</a:t>
            </a:r>
            <a:endParaRPr lang="en-US" dirty="0"/>
          </a:p>
        </p:txBody>
      </p:sp>
      <p:sp>
        <p:nvSpPr>
          <p:cNvPr id="34819" name="Content Placeholder 2"/>
          <p:cNvSpPr>
            <a:spLocks noGrp="1"/>
          </p:cNvSpPr>
          <p:nvPr>
            <p:ph idx="1"/>
          </p:nvPr>
        </p:nvSpPr>
        <p:spPr/>
        <p:txBody>
          <a:bodyPr/>
          <a:lstStyle/>
          <a:p>
            <a:r>
              <a:rPr lang="en-US" sz="2000" dirty="0" smtClean="0"/>
              <a:t>There was not enough time or adequate AVA supplies to vaccinate all the troops in time for deployment</a:t>
            </a:r>
          </a:p>
          <a:p>
            <a:r>
              <a:rPr lang="en-US" sz="2000" dirty="0" smtClean="0"/>
              <a:t>US Central Command (CENTCOM) recommended &amp; designated vaccination process as follows:</a:t>
            </a:r>
          </a:p>
          <a:p>
            <a:pPr lvl="1"/>
            <a:r>
              <a:rPr lang="en-US" sz="2000" dirty="0" smtClean="0"/>
              <a:t>2 shots, 2 weeks apart; “low-profile” vaccination process</a:t>
            </a:r>
          </a:p>
          <a:p>
            <a:pPr lvl="1"/>
            <a:r>
              <a:rPr lang="en-US" sz="2000" dirty="0" smtClean="0"/>
              <a:t>Fixed units &amp; rear deployed troops</a:t>
            </a:r>
          </a:p>
          <a:p>
            <a:pPr lvl="1"/>
            <a:r>
              <a:rPr lang="en-US" sz="2000" dirty="0" smtClean="0"/>
              <a:t>Personnel in Riyadh, </a:t>
            </a:r>
            <a:r>
              <a:rPr lang="en-US" sz="2000" dirty="0" err="1" smtClean="0"/>
              <a:t>Dharan-Damman</a:t>
            </a:r>
            <a:r>
              <a:rPr lang="en-US" sz="2000" dirty="0" smtClean="0"/>
              <a:t> areas, King Khalid Military City, Logistic Bases A, B, C, D, E, Army VII Corps HQ, Army XVII Airborne Corps HQ, Bahrain, 1st Calvary Division</a:t>
            </a:r>
          </a:p>
          <a:p>
            <a:pPr lvl="1"/>
            <a:r>
              <a:rPr lang="en-US" sz="2000" dirty="0" smtClean="0"/>
              <a:t>310,680 doses were administered in theater</a:t>
            </a:r>
          </a:p>
          <a:p>
            <a:pPr lvl="1"/>
            <a:r>
              <a:rPr lang="en-US" sz="2000" dirty="0" smtClean="0"/>
              <a:t>150,000 troops received one or more shots</a:t>
            </a:r>
          </a:p>
          <a:p>
            <a:r>
              <a:rPr lang="en-US" sz="2000" dirty="0" smtClean="0"/>
              <a:t>41% of all US vets; 30% of Navy Seabees reported receiving AVA</a:t>
            </a:r>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AVA – Public Perception</a:t>
            </a:r>
            <a:endParaRPr lang="en-US" dirty="0"/>
          </a:p>
        </p:txBody>
      </p:sp>
      <p:sp>
        <p:nvSpPr>
          <p:cNvPr id="35843" name="Content Placeholder 2"/>
          <p:cNvSpPr>
            <a:spLocks noGrp="1"/>
          </p:cNvSpPr>
          <p:nvPr>
            <p:ph idx="1"/>
          </p:nvPr>
        </p:nvSpPr>
        <p:spPr/>
        <p:txBody>
          <a:bodyPr/>
          <a:lstStyle/>
          <a:p>
            <a:r>
              <a:rPr lang="en-US" sz="1800" dirty="0" smtClean="0"/>
              <a:t>Media controversy and public debate fueled by several factors</a:t>
            </a:r>
          </a:p>
          <a:p>
            <a:pPr lvl="1"/>
            <a:r>
              <a:rPr lang="en-US" sz="1600" dirty="0" smtClean="0"/>
              <a:t>Efficacy against inhalational anthrax</a:t>
            </a:r>
          </a:p>
          <a:p>
            <a:pPr lvl="1"/>
            <a:r>
              <a:rPr lang="en-US" sz="1600" dirty="0" smtClean="0"/>
              <a:t>Manufacturing quality control problems</a:t>
            </a:r>
          </a:p>
          <a:p>
            <a:pPr lvl="1"/>
            <a:r>
              <a:rPr lang="en-US" sz="1600" dirty="0" smtClean="0"/>
              <a:t>Short and long-term side effects</a:t>
            </a:r>
          </a:p>
          <a:p>
            <a:pPr lvl="1"/>
            <a:r>
              <a:rPr lang="en-US" sz="1600" dirty="0" smtClean="0"/>
              <a:t>Vaccine components and </a:t>
            </a:r>
            <a:r>
              <a:rPr lang="en-US" sz="1600" dirty="0" err="1" smtClean="0"/>
              <a:t>adjuvants</a:t>
            </a:r>
            <a:endParaRPr lang="en-US" sz="1600" dirty="0" smtClean="0"/>
          </a:p>
          <a:p>
            <a:pPr lvl="2"/>
            <a:r>
              <a:rPr lang="en-US" sz="1400" dirty="0" smtClean="0"/>
              <a:t>“</a:t>
            </a:r>
            <a:r>
              <a:rPr lang="en-US" sz="1400" dirty="0" err="1" smtClean="0"/>
              <a:t>Squalene</a:t>
            </a:r>
            <a:r>
              <a:rPr lang="en-US" sz="1400" dirty="0" smtClean="0"/>
              <a:t>” </a:t>
            </a:r>
            <a:r>
              <a:rPr lang="en-US" sz="1400" dirty="0" err="1" smtClean="0"/>
              <a:t>vs</a:t>
            </a:r>
            <a:r>
              <a:rPr lang="en-US" sz="1400" dirty="0" smtClean="0"/>
              <a:t> </a:t>
            </a:r>
            <a:r>
              <a:rPr lang="en-US" sz="1400" dirty="0" err="1" smtClean="0"/>
              <a:t>Aluminium</a:t>
            </a:r>
            <a:r>
              <a:rPr lang="en-US" sz="1400" dirty="0" smtClean="0"/>
              <a:t> hydroxide hypotheses</a:t>
            </a:r>
          </a:p>
          <a:p>
            <a:pPr lvl="1"/>
            <a:r>
              <a:rPr lang="en-US" sz="1600" dirty="0" smtClean="0"/>
              <a:t>Military policies that first mandated vaccinations, punished refusals for vaccinations and later retracted mandatory vaccination</a:t>
            </a:r>
          </a:p>
          <a:p>
            <a:pPr lvl="1"/>
            <a:r>
              <a:rPr lang="en-US" sz="1600" dirty="0" smtClean="0"/>
              <a:t>Indications for vaccinations was not uniformly applied</a:t>
            </a:r>
          </a:p>
          <a:p>
            <a:pPr lvl="1"/>
            <a:r>
              <a:rPr lang="en-US" sz="1600" dirty="0" smtClean="0"/>
              <a:t>Vaccinations performed in “secrecy”, inadequate informed consent, and incomplete documentation of anthrax vaccinations</a:t>
            </a:r>
          </a:p>
          <a:p>
            <a:pPr lvl="1"/>
            <a:r>
              <a:rPr lang="en-US" sz="1600" dirty="0" smtClean="0"/>
              <a:t>Variability in vaccines used</a:t>
            </a:r>
          </a:p>
          <a:p>
            <a:pPr lvl="2"/>
            <a:r>
              <a:rPr lang="en-US" sz="1400" dirty="0" smtClean="0"/>
              <a:t>Differences in vaccines used prior to the 1970s versus Gulf war vaccines</a:t>
            </a:r>
          </a:p>
          <a:p>
            <a:pPr lvl="2"/>
            <a:r>
              <a:rPr lang="en-US" sz="1400" dirty="0" smtClean="0"/>
              <a:t>Differences in US versus UK military vaccines</a:t>
            </a:r>
          </a:p>
          <a:p>
            <a:pPr lvl="2"/>
            <a:r>
              <a:rPr lang="en-US" sz="1400" dirty="0" smtClean="0"/>
              <a:t>Differences in reactions/adverse effects associated with different lots of the AVAs</a:t>
            </a:r>
          </a:p>
          <a:p>
            <a:pPr lvl="1"/>
            <a:endParaRPr lang="en-US" sz="16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 nurse and patient consult ignoring the elephant in the room, symbolic of not facing reality, in this humorous picture"/>
          <p:cNvPicPr>
            <a:picLocks noChangeAspect="1" noChangeArrowheads="1"/>
          </p:cNvPicPr>
          <p:nvPr/>
        </p:nvPicPr>
        <p:blipFill>
          <a:blip r:embed="rId3" cstate="print"/>
          <a:srcRect/>
          <a:stretch>
            <a:fillRect/>
          </a:stretch>
        </p:blipFill>
        <p:spPr bwMode="auto">
          <a:xfrm>
            <a:off x="838200" y="422275"/>
            <a:ext cx="7467600" cy="5064125"/>
          </a:xfrm>
          <a:prstGeom prst="rect">
            <a:avLst/>
          </a:prstGeom>
          <a:noFill/>
          <a:ln w="9525">
            <a:noFill/>
            <a:miter lim="800000"/>
            <a:headEnd/>
            <a:tailEnd/>
          </a:ln>
        </p:spPr>
      </p:pic>
      <p:sp>
        <p:nvSpPr>
          <p:cNvPr id="36867" name="TextBox 2"/>
          <p:cNvSpPr txBox="1">
            <a:spLocks noChangeArrowheads="1"/>
          </p:cNvSpPr>
          <p:nvPr/>
        </p:nvSpPr>
        <p:spPr bwMode="auto">
          <a:xfrm>
            <a:off x="533400" y="5562600"/>
            <a:ext cx="5410200" cy="276225"/>
          </a:xfrm>
          <a:prstGeom prst="rect">
            <a:avLst/>
          </a:prstGeom>
          <a:noFill/>
          <a:ln w="9525">
            <a:noFill/>
            <a:miter lim="800000"/>
            <a:headEnd/>
            <a:tailEnd/>
          </a:ln>
        </p:spPr>
        <p:txBody>
          <a:bodyPr>
            <a:spAutoFit/>
          </a:bodyPr>
          <a:lstStyle/>
          <a:p>
            <a:r>
              <a:rPr lang="en-US" sz="1200" dirty="0"/>
              <a:t>With Permission -http://www.johnlund.com/page.asp?ID=2154</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Health Effects of AVA</a:t>
            </a:r>
            <a:endParaRPr lang="en-US" dirty="0"/>
          </a:p>
        </p:txBody>
      </p:sp>
      <p:sp>
        <p:nvSpPr>
          <p:cNvPr id="37891" name="Content Placeholder 2"/>
          <p:cNvSpPr>
            <a:spLocks noGrp="1"/>
          </p:cNvSpPr>
          <p:nvPr>
            <p:ph idx="1"/>
          </p:nvPr>
        </p:nvSpPr>
        <p:spPr/>
        <p:txBody>
          <a:bodyPr/>
          <a:lstStyle/>
          <a:p>
            <a:r>
              <a:rPr lang="en-US" sz="1600" dirty="0" smtClean="0"/>
              <a:t>Clinical trials of 1,250 recipients done in the 1950’s</a:t>
            </a:r>
          </a:p>
          <a:p>
            <a:pPr lvl="1"/>
            <a:r>
              <a:rPr lang="en-US" sz="1400" dirty="0" smtClean="0"/>
              <a:t>Acute local reaction in 35%</a:t>
            </a:r>
          </a:p>
          <a:p>
            <a:pPr lvl="1"/>
            <a:r>
              <a:rPr lang="en-US" sz="1400" dirty="0" smtClean="0"/>
              <a:t>Less than 3% of which were severe</a:t>
            </a:r>
          </a:p>
          <a:p>
            <a:r>
              <a:rPr lang="en-US" sz="1600" dirty="0" smtClean="0"/>
              <a:t>CDC unpublished data of 7,000 recipients used for licensure in 1970 </a:t>
            </a:r>
          </a:p>
          <a:p>
            <a:r>
              <a:rPr lang="en-US" sz="1600" dirty="0" smtClean="0"/>
              <a:t>	(cited by the 2002 IOM report on AVA)</a:t>
            </a:r>
          </a:p>
          <a:p>
            <a:pPr lvl="1"/>
            <a:r>
              <a:rPr lang="en-US" sz="1400" dirty="0" smtClean="0"/>
              <a:t>Mild reaction in 8%; severe reactions in 0.2%</a:t>
            </a:r>
          </a:p>
          <a:p>
            <a:pPr lvl="1"/>
            <a:r>
              <a:rPr lang="en-US" sz="1400" dirty="0" smtClean="0"/>
              <a:t>Reanalysis of a subset of data of 1750 recipients</a:t>
            </a:r>
          </a:p>
          <a:p>
            <a:pPr lvl="2"/>
            <a:r>
              <a:rPr lang="en-US" sz="1200" dirty="0" smtClean="0"/>
              <a:t>Mild local reactions in 28% of doses</a:t>
            </a:r>
          </a:p>
          <a:p>
            <a:pPr lvl="2"/>
            <a:r>
              <a:rPr lang="en-US" sz="1200" dirty="0" smtClean="0"/>
              <a:t>Women were 3X more likely than men to have reactions</a:t>
            </a:r>
          </a:p>
          <a:p>
            <a:r>
              <a:rPr lang="en-US" sz="1600" dirty="0" smtClean="0"/>
              <a:t>Post -1998 AVA studies showed much higher rates of local and systemic reactions compared to other vaccines</a:t>
            </a:r>
          </a:p>
          <a:p>
            <a:pPr lvl="1"/>
            <a:r>
              <a:rPr lang="en-US" sz="1400" dirty="0" smtClean="0"/>
              <a:t>Local reactions 70-80%</a:t>
            </a:r>
          </a:p>
          <a:p>
            <a:pPr lvl="2"/>
            <a:r>
              <a:rPr lang="en-US" sz="1200" dirty="0" smtClean="0"/>
              <a:t>Redness, swelling, burning, lump, soreness</a:t>
            </a:r>
          </a:p>
          <a:p>
            <a:pPr lvl="1"/>
            <a:r>
              <a:rPr lang="en-US" sz="1400" dirty="0" smtClean="0"/>
              <a:t>Systemic reactions 10-40%</a:t>
            </a:r>
          </a:p>
          <a:p>
            <a:pPr lvl="2"/>
            <a:r>
              <a:rPr lang="en-US" sz="1200" dirty="0" smtClean="0"/>
              <a:t>Headaches, </a:t>
            </a:r>
            <a:r>
              <a:rPr lang="en-US" sz="1200" dirty="0" err="1" smtClean="0"/>
              <a:t>myalgia</a:t>
            </a:r>
            <a:r>
              <a:rPr lang="en-US" sz="1200" dirty="0" smtClean="0"/>
              <a:t>, malaise, joint pain, fatigue</a:t>
            </a:r>
          </a:p>
          <a:p>
            <a:r>
              <a:rPr lang="en-US" sz="1600" dirty="0" smtClean="0"/>
              <a:t>Veterans who had acute reactions to deployment-related vaccines, tended to be in poor health years after the war.</a:t>
            </a:r>
          </a:p>
          <a:p>
            <a:endParaRPr lang="en-US"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Long-term Health Effects of AVA</a:t>
            </a:r>
            <a:endParaRPr lang="en-US" dirty="0"/>
          </a:p>
        </p:txBody>
      </p:sp>
      <p:sp>
        <p:nvSpPr>
          <p:cNvPr id="38915" name="Content Placeholder 2"/>
          <p:cNvSpPr>
            <a:spLocks noGrp="1"/>
          </p:cNvSpPr>
          <p:nvPr>
            <p:ph idx="1"/>
          </p:nvPr>
        </p:nvSpPr>
        <p:spPr/>
        <p:txBody>
          <a:bodyPr/>
          <a:lstStyle/>
          <a:p>
            <a:r>
              <a:rPr lang="en-US" sz="1800" dirty="0" smtClean="0"/>
              <a:t>Earlier studies of AVA provided little information regarding long-term health effects</a:t>
            </a:r>
          </a:p>
          <a:p>
            <a:r>
              <a:rPr lang="en-US" sz="1800" dirty="0" smtClean="0"/>
              <a:t>Individual case reports</a:t>
            </a:r>
          </a:p>
          <a:p>
            <a:pPr lvl="1"/>
            <a:r>
              <a:rPr lang="en-US" sz="1600" dirty="0" smtClean="0"/>
              <a:t>Immediate &amp; delayed hypersensitivity reactions, rheumatoid arthritis, optic neuritis, lymphocytic </a:t>
            </a:r>
            <a:r>
              <a:rPr lang="en-US" sz="1600" dirty="0" err="1" smtClean="0"/>
              <a:t>vasculitis</a:t>
            </a:r>
            <a:r>
              <a:rPr lang="en-US" sz="1600" dirty="0" smtClean="0"/>
              <a:t>, oral </a:t>
            </a:r>
            <a:r>
              <a:rPr lang="en-US" sz="1600" dirty="0" err="1" smtClean="0"/>
              <a:t>pemphigus</a:t>
            </a:r>
            <a:r>
              <a:rPr lang="en-US" sz="1600" dirty="0" smtClean="0"/>
              <a:t> </a:t>
            </a:r>
            <a:r>
              <a:rPr lang="en-US" sz="1600" dirty="0" err="1" smtClean="0"/>
              <a:t>vulgaris</a:t>
            </a:r>
            <a:r>
              <a:rPr lang="en-US" sz="1600" dirty="0" smtClean="0"/>
              <a:t>, and </a:t>
            </a:r>
            <a:r>
              <a:rPr lang="en-US" sz="1600" dirty="0" err="1" smtClean="0"/>
              <a:t>demyelinating</a:t>
            </a:r>
            <a:r>
              <a:rPr lang="en-US" sz="1600" dirty="0" smtClean="0"/>
              <a:t> diseases including multiple sclerosis</a:t>
            </a:r>
          </a:p>
          <a:p>
            <a:r>
              <a:rPr lang="en-US" sz="1800" dirty="0" smtClean="0"/>
              <a:t>Summary of VAERS data for AVA</a:t>
            </a:r>
          </a:p>
          <a:p>
            <a:pPr lvl="1"/>
            <a:r>
              <a:rPr lang="en-US" sz="1600" dirty="0" smtClean="0"/>
              <a:t>Two studies indicate that AVA had more joint symptoms &amp; GIT problems reported relative to the other vaccines.</a:t>
            </a:r>
          </a:p>
          <a:p>
            <a:pPr lvl="3"/>
            <a:r>
              <a:rPr lang="en-US" sz="1200" dirty="0" smtClean="0"/>
              <a:t>The Vaccine Adverse Event Reporting System (VAERS) is a passive surveillance system</a:t>
            </a:r>
          </a:p>
          <a:p>
            <a:r>
              <a:rPr lang="en-US" sz="1800" dirty="0" smtClean="0"/>
              <a:t>More recent studies - large military health services utilization data</a:t>
            </a:r>
          </a:p>
          <a:p>
            <a:pPr lvl="1"/>
            <a:r>
              <a:rPr lang="en-US" sz="1600" dirty="0" smtClean="0"/>
              <a:t>Compared rates of hospitalizations, clinic visits, and disability for diagnosed conditions at 6 weeks to 4 yrs post AVA in troops vs. non-vaccinated troops</a:t>
            </a:r>
          </a:p>
          <a:p>
            <a:pPr lvl="2"/>
            <a:r>
              <a:rPr lang="en-US" sz="1400" dirty="0" smtClean="0"/>
              <a:t>To date, studies have found few differences in AVA recipients vs. non-recipients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Gaps in Current Knowledge</a:t>
            </a:r>
            <a:endParaRPr lang="en-US" dirty="0"/>
          </a:p>
        </p:txBody>
      </p:sp>
      <p:sp>
        <p:nvSpPr>
          <p:cNvPr id="39939" name="Content Placeholder 2"/>
          <p:cNvSpPr>
            <a:spLocks noGrp="1"/>
          </p:cNvSpPr>
          <p:nvPr>
            <p:ph idx="1"/>
          </p:nvPr>
        </p:nvSpPr>
        <p:spPr/>
        <p:txBody>
          <a:bodyPr/>
          <a:lstStyle/>
          <a:p>
            <a:r>
              <a:rPr lang="en-US" sz="2000" dirty="0" smtClean="0"/>
              <a:t>Current health services utilization research data have inherent limitations that preclude generalization of research findings </a:t>
            </a:r>
          </a:p>
          <a:p>
            <a:pPr lvl="1"/>
            <a:r>
              <a:rPr lang="en-US" sz="1800" dirty="0" smtClean="0"/>
              <a:t>Healthy worker effect </a:t>
            </a:r>
          </a:p>
          <a:p>
            <a:pPr lvl="2"/>
            <a:r>
              <a:rPr lang="en-US" sz="1600" dirty="0" smtClean="0"/>
              <a:t>Combat ready troops are generally in better fitness and are more likely to have received AVA compared with persons with pre-</a:t>
            </a:r>
            <a:r>
              <a:rPr lang="en-US" sz="1600" dirty="0" err="1" smtClean="0"/>
              <a:t>exisiting</a:t>
            </a:r>
            <a:r>
              <a:rPr lang="en-US" sz="1600" dirty="0" smtClean="0"/>
              <a:t> disabilities or medical problems</a:t>
            </a:r>
          </a:p>
          <a:p>
            <a:pPr lvl="1"/>
            <a:r>
              <a:rPr lang="en-US" sz="1800" dirty="0" smtClean="0"/>
              <a:t>Inclusion of only vets who utilized military health service</a:t>
            </a:r>
          </a:p>
          <a:p>
            <a:pPr lvl="2"/>
            <a:r>
              <a:rPr lang="en-US" sz="1600" dirty="0" smtClean="0"/>
              <a:t>Excludes persons who left military service – particularly those medically discharged or felt too unwell to continue service</a:t>
            </a:r>
          </a:p>
          <a:p>
            <a:pPr lvl="2"/>
            <a:r>
              <a:rPr lang="en-US" sz="1600" dirty="0" smtClean="0"/>
              <a:t>Excludes health conditions that are not severe enough for hospitalization, but are incapacitating nonetheless</a:t>
            </a:r>
          </a:p>
          <a:p>
            <a:pPr lvl="1"/>
            <a:r>
              <a:rPr lang="en-US" sz="1800" dirty="0" smtClean="0"/>
              <a:t>Follow-up periods insufficient to detect health problems that have a long latency period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40963" name="Content Placeholder 2"/>
          <p:cNvSpPr>
            <a:spLocks noGrp="1"/>
          </p:cNvSpPr>
          <p:nvPr>
            <p:ph idx="1"/>
          </p:nvPr>
        </p:nvSpPr>
        <p:spPr/>
        <p:txBody>
          <a:bodyPr/>
          <a:lstStyle/>
          <a:p>
            <a:r>
              <a:rPr lang="en-US" sz="2800" dirty="0" smtClean="0"/>
              <a:t>Veterans deployed to the Persian Gulf received multiple vaccinations for force protection purposes</a:t>
            </a:r>
          </a:p>
          <a:p>
            <a:r>
              <a:rPr lang="en-US" sz="2800" dirty="0" smtClean="0"/>
              <a:t>AVA is the most controversial of these vaccines</a:t>
            </a:r>
          </a:p>
          <a:p>
            <a:r>
              <a:rPr lang="en-US" sz="2800" dirty="0" smtClean="0"/>
              <a:t>There is paucity of empiric research that provides adequate information about rates of persistent symptoms or multi-symptom illness post anthrax and/or other vaccinations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 for Future Research</a:t>
            </a:r>
            <a:endParaRPr lang="en-US" dirty="0"/>
          </a:p>
        </p:txBody>
      </p:sp>
      <p:sp>
        <p:nvSpPr>
          <p:cNvPr id="41987" name="Content Placeholder 2"/>
          <p:cNvSpPr>
            <a:spLocks noGrp="1"/>
          </p:cNvSpPr>
          <p:nvPr>
            <p:ph idx="1"/>
          </p:nvPr>
        </p:nvSpPr>
        <p:spPr/>
        <p:txBody>
          <a:bodyPr/>
          <a:lstStyle/>
          <a:p>
            <a:r>
              <a:rPr lang="en-US" sz="2000" dirty="0" smtClean="0"/>
              <a:t>Establish a comprehensive database of all Veterans deployed to the Persian Gulf</a:t>
            </a:r>
          </a:p>
          <a:p>
            <a:pPr lvl="1"/>
            <a:r>
              <a:rPr lang="en-US" sz="1800" dirty="0" smtClean="0"/>
              <a:t>To the extent feasible, obtain deployment exposure history and current health concerns.</a:t>
            </a:r>
          </a:p>
          <a:p>
            <a:r>
              <a:rPr lang="en-US" sz="2000" dirty="0" smtClean="0"/>
              <a:t>Cohort and/or case-control studies would be helpful to determine whether individual vaccines and/or combinations of vaccines are independent predictors of health problems in Veterans deployed to the Persian Gulf.</a:t>
            </a:r>
          </a:p>
          <a:p>
            <a:r>
              <a:rPr lang="en-US" sz="2000" dirty="0" smtClean="0"/>
              <a:t>Conduct more definitive studies in non-deployed Veterans who received the vaccines versus non-deployed non-recipients, versus deployed vaccine recipients</a:t>
            </a:r>
          </a:p>
          <a:p>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143000"/>
          </a:xfrm>
        </p:spPr>
        <p:txBody>
          <a:bodyPr/>
          <a:lstStyle/>
          <a:p>
            <a:pPr eaLnBrk="1" hangingPunct="1">
              <a:defRPr/>
            </a:pPr>
            <a:r>
              <a:rPr lang="en-US" sz="3600" dirty="0" smtClean="0"/>
              <a:t>Vaccines Routinely Administered to All Military Recruits (PGW)</a:t>
            </a:r>
          </a:p>
        </p:txBody>
      </p:sp>
      <p:graphicFrame>
        <p:nvGraphicFramePr>
          <p:cNvPr id="5" name="Table Placeholder 4"/>
          <p:cNvGraphicFramePr>
            <a:graphicFrameLocks noGrp="1"/>
          </p:cNvGraphicFramePr>
          <p:nvPr>
            <p:ph type="tbl" idx="1"/>
          </p:nvPr>
        </p:nvGraphicFramePr>
        <p:xfrm>
          <a:off x="457200" y="1600200"/>
          <a:ext cx="8229600" cy="35661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lvl="0" indent="0" algn="ctr"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Vaccine</a:t>
                      </a:r>
                      <a:endParaRPr kumimoji="0" lang="en-US" sz="2000" b="1" i="0" u="none" strike="noStrike" cap="none" normalizeH="0" baseline="0" dirty="0" smtClean="0">
                        <a:ln>
                          <a:noFill/>
                        </a:ln>
                        <a:solidFill>
                          <a:schemeClr val="tx1"/>
                        </a:solidFill>
                        <a:effectLst/>
                        <a:latin typeface="Arial" charset="0"/>
                      </a:endParaRPr>
                    </a:p>
                  </a:txBody>
                  <a:tcPr horzOverflow="overflow">
                    <a:solidFill>
                      <a:srgbClr val="003E7E"/>
                    </a:solidFill>
                  </a:tcPr>
                </a:tc>
                <a:tc>
                  <a:txBody>
                    <a:bodyPr/>
                    <a:lstStyle/>
                    <a:p>
                      <a:pPr marL="0" marR="0" lvl="0" indent="0" algn="ctr"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Schedule</a:t>
                      </a:r>
                      <a:endParaRPr kumimoji="0" lang="en-US" sz="2000" b="1" i="0" u="none" strike="noStrike" cap="none" normalizeH="0" baseline="0" dirty="0" smtClean="0">
                        <a:ln>
                          <a:noFill/>
                        </a:ln>
                        <a:solidFill>
                          <a:schemeClr val="tx1"/>
                        </a:solidFill>
                        <a:effectLst/>
                        <a:latin typeface="Arial" charset="0"/>
                      </a:endParaRPr>
                    </a:p>
                  </a:txBody>
                  <a:tcPr horzOverflow="overflow">
                    <a:solidFill>
                      <a:srgbClr val="003E7E"/>
                    </a:solidFill>
                  </a:tcPr>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Adenovirus</a:t>
                      </a:r>
                      <a:endParaRPr kumimoji="0" lang="en-US"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1 oral dose</a:t>
                      </a:r>
                      <a:endParaRPr kumimoji="0" lang="en-US" sz="2000" b="0" i="0" u="none" strike="noStrike" cap="none" normalizeH="0" baseline="0" smtClean="0">
                        <a:ln>
                          <a:noFill/>
                        </a:ln>
                        <a:solidFill>
                          <a:schemeClr val="tx1"/>
                        </a:solidFill>
                        <a:effectLst/>
                        <a:latin typeface="Arial"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Influenza</a:t>
                      </a:r>
                      <a:endParaRPr kumimoji="0" lang="en-US" sz="20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Annual shot</a:t>
                      </a:r>
                      <a:endParaRPr kumimoji="0" lang="en-US" sz="2000" b="0" i="0" u="none" strike="noStrike" cap="none" normalizeH="0" baseline="0" smtClean="0">
                        <a:ln>
                          <a:noFill/>
                        </a:ln>
                        <a:solidFill>
                          <a:schemeClr val="tx1"/>
                        </a:solidFill>
                        <a:effectLst/>
                        <a:latin typeface="Arial"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Measles </a:t>
                      </a:r>
                      <a:endParaRPr kumimoji="0" lang="en-US"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1 shot</a:t>
                      </a:r>
                      <a:endParaRPr kumimoji="0" lang="en-US" sz="2000" b="0" i="0" u="none" strike="noStrike" cap="none" normalizeH="0" baseline="0" dirty="0" smtClean="0">
                        <a:ln>
                          <a:noFill/>
                        </a:ln>
                        <a:solidFill>
                          <a:schemeClr val="tx1"/>
                        </a:solidFill>
                        <a:effectLst/>
                        <a:latin typeface="Arial"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Meningococcal </a:t>
                      </a:r>
                      <a:endParaRPr kumimoji="0" lang="en-US" sz="20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1</a:t>
                      </a:r>
                      <a:r>
                        <a:rPr kumimoji="0" lang="en-US" sz="2000" u="none" strike="noStrike" cap="none" normalizeH="0" baseline="30000" smtClean="0">
                          <a:ln>
                            <a:noFill/>
                          </a:ln>
                          <a:effectLst/>
                        </a:rPr>
                        <a:t>st</a:t>
                      </a:r>
                      <a:r>
                        <a:rPr kumimoji="0" lang="en-US" sz="2000" u="none" strike="noStrike" cap="none" normalizeH="0" baseline="0" smtClean="0">
                          <a:ln>
                            <a:noFill/>
                          </a:ln>
                          <a:effectLst/>
                        </a:rPr>
                        <a:t> shot &amp; booster every 3-5 years</a:t>
                      </a:r>
                      <a:endParaRPr kumimoji="0" lang="en-US" sz="2000" b="0" i="0" u="none" strike="noStrike" cap="none" normalizeH="0" baseline="0" smtClean="0">
                        <a:ln>
                          <a:noFill/>
                        </a:ln>
                        <a:solidFill>
                          <a:schemeClr val="tx1"/>
                        </a:solidFill>
                        <a:effectLst/>
                        <a:latin typeface="Arial"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Polio</a:t>
                      </a:r>
                      <a:endParaRPr kumimoji="0" lang="en-US" sz="20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1 oral dose</a:t>
                      </a:r>
                      <a:endParaRPr kumimoji="0" lang="en-US" sz="2000" b="0" i="0" u="none" strike="noStrike" cap="none" normalizeH="0" baseline="0" dirty="0" smtClean="0">
                        <a:ln>
                          <a:noFill/>
                        </a:ln>
                        <a:solidFill>
                          <a:schemeClr val="tx1"/>
                        </a:solidFill>
                        <a:effectLst/>
                        <a:latin typeface="Arial"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Tetanus-Diptheria</a:t>
                      </a:r>
                      <a:endParaRPr kumimoji="0" lang="en-US" sz="20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Booster every 10 years</a:t>
                      </a:r>
                      <a:endParaRPr kumimoji="0" lang="en-US" sz="2000" b="0" i="0" u="none" strike="noStrike" cap="none" normalizeH="0" baseline="0" smtClean="0">
                        <a:ln>
                          <a:noFill/>
                        </a:ln>
                        <a:solidFill>
                          <a:schemeClr val="tx1"/>
                        </a:solidFill>
                        <a:effectLst/>
                        <a:latin typeface="Arial"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smtClean="0">
                          <a:ln>
                            <a:noFill/>
                          </a:ln>
                          <a:effectLst/>
                        </a:rPr>
                        <a:t>Rubella</a:t>
                      </a:r>
                      <a:endParaRPr kumimoji="0" lang="en-US" sz="2000" b="0" i="0" u="none" strike="noStrike" cap="none" normalizeH="0" baseline="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I shot</a:t>
                      </a:r>
                      <a:endParaRPr kumimoji="0" lang="en-US" sz="2000" b="0" i="0" u="none" strike="noStrike" cap="none" normalizeH="0" baseline="0" dirty="0" smtClean="0">
                        <a:ln>
                          <a:noFill/>
                        </a:ln>
                        <a:solidFill>
                          <a:schemeClr val="tx1"/>
                        </a:solidFill>
                        <a:effectLst/>
                        <a:latin typeface="Arial"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Small pox (through the late 1980s)</a:t>
                      </a:r>
                      <a:endParaRPr kumimoji="0" lang="en-US" sz="20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rgbClr val="ED174C"/>
                        </a:buClr>
                        <a:buSzTx/>
                        <a:buFont typeface="Wingdings" pitchFamily="2" charset="2"/>
                        <a:buNone/>
                        <a:tabLst/>
                      </a:pPr>
                      <a:r>
                        <a:rPr kumimoji="0" lang="en-US" sz="2000" u="none" strike="noStrike" cap="none" normalizeH="0" baseline="0" dirty="0" smtClean="0">
                          <a:ln>
                            <a:noFill/>
                          </a:ln>
                          <a:effectLst/>
                        </a:rPr>
                        <a:t>1 dose</a:t>
                      </a:r>
                      <a:endParaRPr kumimoji="0" lang="en-US" sz="2000" b="0" i="0" u="none" strike="noStrike" cap="none" normalizeH="0" baseline="0" dirty="0" smtClean="0">
                        <a:ln>
                          <a:noFill/>
                        </a:ln>
                        <a:solidFill>
                          <a:schemeClr val="tx1"/>
                        </a:solidFill>
                        <a:effectLst/>
                        <a:latin typeface="Arial"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12" descr="sock"/>
          <p:cNvSpPr>
            <a:spLocks noChangeAspect="1" noChangeArrowheads="1"/>
          </p:cNvSpPr>
          <p:nvPr/>
        </p:nvSpPr>
        <p:spPr bwMode="auto">
          <a:xfrm>
            <a:off x="8010525" y="101600"/>
            <a:ext cx="828675" cy="857250"/>
          </a:xfrm>
          <a:prstGeom prst="rect">
            <a:avLst/>
          </a:prstGeom>
          <a:noFill/>
          <a:ln w="9525">
            <a:noFill/>
            <a:miter lim="800000"/>
            <a:headEnd/>
            <a:tailEnd/>
          </a:ln>
        </p:spPr>
        <p:txBody>
          <a:bodyPr/>
          <a:lstStyle/>
          <a:p>
            <a:endParaRPr lang="en-US"/>
          </a:p>
        </p:txBody>
      </p:sp>
      <p:sp>
        <p:nvSpPr>
          <p:cNvPr id="43011" name="AutoShape 11" descr="sock-l"/>
          <p:cNvSpPr>
            <a:spLocks noChangeAspect="1" noChangeArrowheads="1"/>
          </p:cNvSpPr>
          <p:nvPr/>
        </p:nvSpPr>
        <p:spPr bwMode="auto">
          <a:xfrm>
            <a:off x="338138" y="101600"/>
            <a:ext cx="828675" cy="857250"/>
          </a:xfrm>
          <a:prstGeom prst="rect">
            <a:avLst/>
          </a:prstGeom>
          <a:noFill/>
          <a:ln w="9525">
            <a:noFill/>
            <a:miter lim="800000"/>
            <a:headEnd/>
            <a:tailEnd/>
          </a:ln>
        </p:spPr>
        <p:txBody>
          <a:bodyPr/>
          <a:lstStyle/>
          <a:p>
            <a:endParaRPr lang="en-US"/>
          </a:p>
        </p:txBody>
      </p:sp>
      <p:sp>
        <p:nvSpPr>
          <p:cNvPr id="43012" name="AutoShape 10" descr="sock"/>
          <p:cNvSpPr>
            <a:spLocks noChangeAspect="1" noChangeArrowheads="1"/>
          </p:cNvSpPr>
          <p:nvPr/>
        </p:nvSpPr>
        <p:spPr bwMode="auto">
          <a:xfrm>
            <a:off x="8010525" y="5588000"/>
            <a:ext cx="828675" cy="857250"/>
          </a:xfrm>
          <a:prstGeom prst="rect">
            <a:avLst/>
          </a:prstGeom>
          <a:noFill/>
          <a:ln w="9525">
            <a:noFill/>
            <a:miter lim="800000"/>
            <a:headEnd/>
            <a:tailEnd/>
          </a:ln>
        </p:spPr>
        <p:txBody>
          <a:bodyPr/>
          <a:lstStyle/>
          <a:p>
            <a:endParaRPr lang="en-US"/>
          </a:p>
        </p:txBody>
      </p:sp>
      <p:sp>
        <p:nvSpPr>
          <p:cNvPr id="43013" name="AutoShape 9" descr="sock-l"/>
          <p:cNvSpPr>
            <a:spLocks noChangeAspect="1" noChangeArrowheads="1"/>
          </p:cNvSpPr>
          <p:nvPr/>
        </p:nvSpPr>
        <p:spPr bwMode="auto">
          <a:xfrm>
            <a:off x="338138" y="5588000"/>
            <a:ext cx="828675" cy="857250"/>
          </a:xfrm>
          <a:prstGeom prst="rect">
            <a:avLst/>
          </a:prstGeom>
          <a:noFill/>
          <a:ln w="9525">
            <a:noFill/>
            <a:miter lim="800000"/>
            <a:headEnd/>
            <a:tailEnd/>
          </a:ln>
        </p:spPr>
        <p:txBody>
          <a:bodyPr/>
          <a:lstStyle/>
          <a:p>
            <a:endParaRPr lang="en-US"/>
          </a:p>
        </p:txBody>
      </p:sp>
      <p:sp>
        <p:nvSpPr>
          <p:cNvPr id="43014" name="Rectangle 32"/>
          <p:cNvSpPr>
            <a:spLocks noChangeArrowheads="1"/>
          </p:cNvSpPr>
          <p:nvPr/>
        </p:nvSpPr>
        <p:spPr bwMode="auto">
          <a:xfrm>
            <a:off x="762000" y="2362200"/>
            <a:ext cx="7620000" cy="1600200"/>
          </a:xfrm>
          <a:prstGeom prst="rect">
            <a:avLst/>
          </a:prstGeom>
          <a:noFill/>
          <a:ln w="9525">
            <a:noFill/>
            <a:miter lim="800000"/>
            <a:headEnd/>
            <a:tailEnd/>
          </a:ln>
        </p:spPr>
        <p:txBody>
          <a:bodyPr anchor="ctr"/>
          <a:lstStyle/>
          <a:p>
            <a:pPr algn="ctr">
              <a:defRPr/>
            </a:pPr>
            <a:r>
              <a:rPr lang="en-US" sz="4000" b="1" dirty="0">
                <a:effectLst>
                  <a:outerShdw blurRad="38100" dist="38100" dir="2700000" algn="tl">
                    <a:srgbClr val="000000">
                      <a:alpha val="43137"/>
                    </a:srgbClr>
                  </a:outerShdw>
                </a:effectLst>
                <a:latin typeface="+mj-lt"/>
              </a:rPr>
              <a:t>So Why Should We Care</a:t>
            </a:r>
            <a:br>
              <a:rPr lang="en-US" sz="4000" b="1" dirty="0">
                <a:effectLst>
                  <a:outerShdw blurRad="38100" dist="38100" dir="2700000" algn="tl">
                    <a:srgbClr val="000000">
                      <a:alpha val="43137"/>
                    </a:srgbClr>
                  </a:outerShdw>
                </a:effectLst>
                <a:latin typeface="+mj-lt"/>
              </a:rPr>
            </a:br>
            <a:r>
              <a:rPr lang="en-US" sz="4000" b="1" dirty="0">
                <a:effectLst>
                  <a:outerShdw blurRad="38100" dist="38100" dir="2700000" algn="tl">
                    <a:srgbClr val="000000">
                      <a:alpha val="43137"/>
                    </a:srgbClr>
                  </a:outerShdw>
                </a:effectLst>
                <a:latin typeface="+mj-lt"/>
              </a:rPr>
              <a:t>about Veterans’ Vaccination </a:t>
            </a:r>
            <a:r>
              <a:rPr lang="en-US" sz="4000" b="1" dirty="0" smtClean="0">
                <a:effectLst>
                  <a:outerShdw blurRad="38100" dist="38100" dir="2700000" algn="tl">
                    <a:srgbClr val="000000">
                      <a:alpha val="43137"/>
                    </a:srgbClr>
                  </a:outerShdw>
                </a:effectLst>
                <a:latin typeface="+mj-lt"/>
              </a:rPr>
              <a:t>Concerns</a:t>
            </a:r>
            <a:r>
              <a:rPr lang="en-US" sz="4000" b="1" dirty="0">
                <a:effectLst>
                  <a:outerShdw blurRad="38100" dist="38100" dir="2700000" algn="tl">
                    <a:srgbClr val="000000">
                      <a:alpha val="43137"/>
                    </a:srgbClr>
                  </a:outerShdw>
                </a:effectLst>
                <a:latin typeface="+mj-lt"/>
              </a:rPr>
              <a:t>?</a:t>
            </a:r>
            <a:endParaRPr lang="en-US" sz="5400"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3" descr="sock"/>
          <p:cNvSpPr>
            <a:spLocks noChangeAspect="1" noChangeArrowheads="1"/>
          </p:cNvSpPr>
          <p:nvPr/>
        </p:nvSpPr>
        <p:spPr bwMode="auto">
          <a:xfrm>
            <a:off x="8010525" y="101600"/>
            <a:ext cx="828675" cy="857250"/>
          </a:xfrm>
          <a:prstGeom prst="rect">
            <a:avLst/>
          </a:prstGeom>
          <a:noFill/>
          <a:ln w="9525">
            <a:noFill/>
            <a:miter lim="800000"/>
            <a:headEnd/>
            <a:tailEnd/>
          </a:ln>
        </p:spPr>
        <p:txBody>
          <a:bodyPr/>
          <a:lstStyle/>
          <a:p>
            <a:endParaRPr lang="en-US"/>
          </a:p>
        </p:txBody>
      </p:sp>
      <p:sp>
        <p:nvSpPr>
          <p:cNvPr id="44035" name="AutoShape 4" descr="sock-l"/>
          <p:cNvSpPr>
            <a:spLocks noChangeAspect="1" noChangeArrowheads="1"/>
          </p:cNvSpPr>
          <p:nvPr/>
        </p:nvSpPr>
        <p:spPr bwMode="auto">
          <a:xfrm>
            <a:off x="338138" y="101600"/>
            <a:ext cx="828675" cy="857250"/>
          </a:xfrm>
          <a:prstGeom prst="rect">
            <a:avLst/>
          </a:prstGeom>
          <a:noFill/>
          <a:ln w="9525">
            <a:noFill/>
            <a:miter lim="800000"/>
            <a:headEnd/>
            <a:tailEnd/>
          </a:ln>
        </p:spPr>
        <p:txBody>
          <a:bodyPr/>
          <a:lstStyle/>
          <a:p>
            <a:endParaRPr lang="en-US"/>
          </a:p>
        </p:txBody>
      </p:sp>
      <p:sp>
        <p:nvSpPr>
          <p:cNvPr id="44036" name="AutoShape 5" descr="sock"/>
          <p:cNvSpPr>
            <a:spLocks noChangeAspect="1" noChangeArrowheads="1"/>
          </p:cNvSpPr>
          <p:nvPr/>
        </p:nvSpPr>
        <p:spPr bwMode="auto">
          <a:xfrm>
            <a:off x="8010525" y="5588000"/>
            <a:ext cx="828675" cy="857250"/>
          </a:xfrm>
          <a:prstGeom prst="rect">
            <a:avLst/>
          </a:prstGeom>
          <a:noFill/>
          <a:ln w="9525">
            <a:noFill/>
            <a:miter lim="800000"/>
            <a:headEnd/>
            <a:tailEnd/>
          </a:ln>
        </p:spPr>
        <p:txBody>
          <a:bodyPr/>
          <a:lstStyle/>
          <a:p>
            <a:endParaRPr lang="en-US"/>
          </a:p>
        </p:txBody>
      </p:sp>
      <p:sp>
        <p:nvSpPr>
          <p:cNvPr id="44037" name="AutoShape 6" descr="sock-l"/>
          <p:cNvSpPr>
            <a:spLocks noChangeAspect="1" noChangeArrowheads="1"/>
          </p:cNvSpPr>
          <p:nvPr/>
        </p:nvSpPr>
        <p:spPr bwMode="auto">
          <a:xfrm>
            <a:off x="338138" y="5588000"/>
            <a:ext cx="828675" cy="857250"/>
          </a:xfrm>
          <a:prstGeom prst="rect">
            <a:avLst/>
          </a:prstGeom>
          <a:noFill/>
          <a:ln w="9525">
            <a:noFill/>
            <a:miter lim="800000"/>
            <a:headEnd/>
            <a:tailEnd/>
          </a:ln>
        </p:spPr>
        <p:txBody>
          <a:bodyPr/>
          <a:lstStyle/>
          <a:p>
            <a:endParaRPr lang="en-US"/>
          </a:p>
        </p:txBody>
      </p:sp>
      <p:pic>
        <p:nvPicPr>
          <p:cNvPr id="44038" name="Picture 10" descr="soliders in the rice paddy"/>
          <p:cNvPicPr>
            <a:picLocks noChangeAspect="1" noChangeArrowheads="1"/>
          </p:cNvPicPr>
          <p:nvPr/>
        </p:nvPicPr>
        <p:blipFill>
          <a:blip r:embed="rId3" cstate="print"/>
          <a:srcRect/>
          <a:stretch>
            <a:fillRect/>
          </a:stretch>
        </p:blipFill>
        <p:spPr bwMode="auto">
          <a:xfrm>
            <a:off x="0" y="0"/>
            <a:ext cx="9158288" cy="6869113"/>
          </a:xfrm>
          <a:prstGeom prst="rect">
            <a:avLst/>
          </a:prstGeom>
          <a:noFill/>
          <a:ln w="9525">
            <a:noFill/>
            <a:miter lim="800000"/>
            <a:headEnd/>
            <a:tailEnd/>
          </a:ln>
        </p:spPr>
      </p:pic>
    </p:spTree>
  </p:cSld>
  <p:clrMapOvr>
    <a:masterClrMapping/>
  </p:clrMapOvr>
  <p:transition spd="med" advClick="0" advTm="200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 descr="sock"/>
          <p:cNvSpPr>
            <a:spLocks noChangeAspect="1" noChangeArrowheads="1"/>
          </p:cNvSpPr>
          <p:nvPr/>
        </p:nvSpPr>
        <p:spPr bwMode="auto">
          <a:xfrm>
            <a:off x="8010525" y="101600"/>
            <a:ext cx="828675" cy="857250"/>
          </a:xfrm>
          <a:prstGeom prst="rect">
            <a:avLst/>
          </a:prstGeom>
          <a:noFill/>
          <a:ln w="9525">
            <a:noFill/>
            <a:miter lim="800000"/>
            <a:headEnd/>
            <a:tailEnd/>
          </a:ln>
        </p:spPr>
        <p:txBody>
          <a:bodyPr/>
          <a:lstStyle/>
          <a:p>
            <a:endParaRPr lang="en-US"/>
          </a:p>
        </p:txBody>
      </p:sp>
      <p:sp>
        <p:nvSpPr>
          <p:cNvPr id="45059" name="AutoShape 4" descr="sock-l"/>
          <p:cNvSpPr>
            <a:spLocks noChangeAspect="1" noChangeArrowheads="1"/>
          </p:cNvSpPr>
          <p:nvPr/>
        </p:nvSpPr>
        <p:spPr bwMode="auto">
          <a:xfrm>
            <a:off x="338138" y="101600"/>
            <a:ext cx="828675" cy="857250"/>
          </a:xfrm>
          <a:prstGeom prst="rect">
            <a:avLst/>
          </a:prstGeom>
          <a:noFill/>
          <a:ln w="9525">
            <a:noFill/>
            <a:miter lim="800000"/>
            <a:headEnd/>
            <a:tailEnd/>
          </a:ln>
        </p:spPr>
        <p:txBody>
          <a:bodyPr/>
          <a:lstStyle/>
          <a:p>
            <a:endParaRPr lang="en-US"/>
          </a:p>
        </p:txBody>
      </p:sp>
      <p:sp>
        <p:nvSpPr>
          <p:cNvPr id="45060" name="AutoShape 5" descr="sock"/>
          <p:cNvSpPr>
            <a:spLocks noChangeAspect="1" noChangeArrowheads="1"/>
          </p:cNvSpPr>
          <p:nvPr/>
        </p:nvSpPr>
        <p:spPr bwMode="auto">
          <a:xfrm>
            <a:off x="8010525" y="5588000"/>
            <a:ext cx="828675" cy="857250"/>
          </a:xfrm>
          <a:prstGeom prst="rect">
            <a:avLst/>
          </a:prstGeom>
          <a:noFill/>
          <a:ln w="9525">
            <a:noFill/>
            <a:miter lim="800000"/>
            <a:headEnd/>
            <a:tailEnd/>
          </a:ln>
        </p:spPr>
        <p:txBody>
          <a:bodyPr/>
          <a:lstStyle/>
          <a:p>
            <a:endParaRPr lang="en-US"/>
          </a:p>
        </p:txBody>
      </p:sp>
      <p:sp>
        <p:nvSpPr>
          <p:cNvPr id="45061" name="AutoShape 6" descr="sock-l"/>
          <p:cNvSpPr>
            <a:spLocks noChangeAspect="1" noChangeArrowheads="1"/>
          </p:cNvSpPr>
          <p:nvPr/>
        </p:nvSpPr>
        <p:spPr bwMode="auto">
          <a:xfrm>
            <a:off x="338138" y="5588000"/>
            <a:ext cx="828675" cy="857250"/>
          </a:xfrm>
          <a:prstGeom prst="rect">
            <a:avLst/>
          </a:prstGeom>
          <a:noFill/>
          <a:ln w="9525">
            <a:noFill/>
            <a:miter lim="800000"/>
            <a:headEnd/>
            <a:tailEnd/>
          </a:ln>
        </p:spPr>
        <p:txBody>
          <a:bodyPr/>
          <a:lstStyle/>
          <a:p>
            <a:endParaRPr lang="en-US"/>
          </a:p>
        </p:txBody>
      </p:sp>
      <p:pic>
        <p:nvPicPr>
          <p:cNvPr id="45062" name="Picture 9" descr="soldier at ease"/>
          <p:cNvPicPr>
            <a:picLocks noChangeAspect="1" noChangeArrowheads="1"/>
          </p:cNvPicPr>
          <p:nvPr/>
        </p:nvPicPr>
        <p:blipFill>
          <a:blip r:embed="rId3" cstate="print"/>
          <a:srcRect/>
          <a:stretch>
            <a:fillRect/>
          </a:stretch>
        </p:blipFill>
        <p:spPr bwMode="auto">
          <a:xfrm>
            <a:off x="-3175" y="1588"/>
            <a:ext cx="9147175" cy="6899275"/>
          </a:xfrm>
          <a:prstGeom prst="rect">
            <a:avLst/>
          </a:prstGeom>
          <a:noFill/>
          <a:ln w="9525">
            <a:noFill/>
            <a:miter lim="800000"/>
            <a:headEnd/>
            <a:tailEnd/>
          </a:ln>
        </p:spPr>
      </p:pic>
    </p:spTree>
  </p:cSld>
  <p:clrMapOvr>
    <a:masterClrMapping/>
  </p:clrMapOvr>
  <p:transition spd="med" advClick="0" advTm="200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sock"/>
          <p:cNvSpPr>
            <a:spLocks noChangeAspect="1" noChangeArrowheads="1"/>
          </p:cNvSpPr>
          <p:nvPr/>
        </p:nvSpPr>
        <p:spPr bwMode="auto">
          <a:xfrm>
            <a:off x="8010525" y="101600"/>
            <a:ext cx="828675" cy="857250"/>
          </a:xfrm>
          <a:prstGeom prst="rect">
            <a:avLst/>
          </a:prstGeom>
          <a:noFill/>
          <a:ln w="9525">
            <a:noFill/>
            <a:miter lim="800000"/>
            <a:headEnd/>
            <a:tailEnd/>
          </a:ln>
        </p:spPr>
        <p:txBody>
          <a:bodyPr/>
          <a:lstStyle/>
          <a:p>
            <a:endParaRPr lang="en-US"/>
          </a:p>
        </p:txBody>
      </p:sp>
      <p:sp>
        <p:nvSpPr>
          <p:cNvPr id="46083" name="AutoShape 3" descr="sock-l"/>
          <p:cNvSpPr>
            <a:spLocks noChangeAspect="1" noChangeArrowheads="1"/>
          </p:cNvSpPr>
          <p:nvPr/>
        </p:nvSpPr>
        <p:spPr bwMode="auto">
          <a:xfrm>
            <a:off x="338138" y="101600"/>
            <a:ext cx="828675" cy="857250"/>
          </a:xfrm>
          <a:prstGeom prst="rect">
            <a:avLst/>
          </a:prstGeom>
          <a:noFill/>
          <a:ln w="9525">
            <a:noFill/>
            <a:miter lim="800000"/>
            <a:headEnd/>
            <a:tailEnd/>
          </a:ln>
        </p:spPr>
        <p:txBody>
          <a:bodyPr/>
          <a:lstStyle/>
          <a:p>
            <a:endParaRPr lang="en-US"/>
          </a:p>
        </p:txBody>
      </p:sp>
      <p:sp>
        <p:nvSpPr>
          <p:cNvPr id="46084" name="AutoShape 4" descr="sock"/>
          <p:cNvSpPr>
            <a:spLocks noChangeAspect="1" noChangeArrowheads="1"/>
          </p:cNvSpPr>
          <p:nvPr/>
        </p:nvSpPr>
        <p:spPr bwMode="auto">
          <a:xfrm>
            <a:off x="8010525" y="5588000"/>
            <a:ext cx="828675" cy="857250"/>
          </a:xfrm>
          <a:prstGeom prst="rect">
            <a:avLst/>
          </a:prstGeom>
          <a:noFill/>
          <a:ln w="9525">
            <a:noFill/>
            <a:miter lim="800000"/>
            <a:headEnd/>
            <a:tailEnd/>
          </a:ln>
        </p:spPr>
        <p:txBody>
          <a:bodyPr/>
          <a:lstStyle/>
          <a:p>
            <a:endParaRPr lang="en-US"/>
          </a:p>
        </p:txBody>
      </p:sp>
      <p:sp>
        <p:nvSpPr>
          <p:cNvPr id="46085" name="AutoShape 5" descr="sock-l"/>
          <p:cNvSpPr>
            <a:spLocks noChangeAspect="1" noChangeArrowheads="1"/>
          </p:cNvSpPr>
          <p:nvPr/>
        </p:nvSpPr>
        <p:spPr bwMode="auto">
          <a:xfrm>
            <a:off x="338138" y="5588000"/>
            <a:ext cx="828675" cy="857250"/>
          </a:xfrm>
          <a:prstGeom prst="rect">
            <a:avLst/>
          </a:prstGeom>
          <a:noFill/>
          <a:ln w="9525">
            <a:noFill/>
            <a:miter lim="800000"/>
            <a:headEnd/>
            <a:tailEnd/>
          </a:ln>
        </p:spPr>
        <p:txBody>
          <a:bodyPr/>
          <a:lstStyle/>
          <a:p>
            <a:endParaRPr lang="en-US"/>
          </a:p>
        </p:txBody>
      </p:sp>
      <p:pic>
        <p:nvPicPr>
          <p:cNvPr id="46086" name="Picture 8" descr="wounded comrade"/>
          <p:cNvPicPr>
            <a:picLocks noChangeAspect="1" noChangeArrowheads="1"/>
          </p:cNvPicPr>
          <p:nvPr/>
        </p:nvPicPr>
        <p:blipFill>
          <a:blip r:embed="rId3" cstate="print"/>
          <a:srcRect l="2516" t="1105" r="1666" b="1726"/>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Click="0" advTm="200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sock"/>
          <p:cNvSpPr>
            <a:spLocks noChangeAspect="1" noChangeArrowheads="1"/>
          </p:cNvSpPr>
          <p:nvPr/>
        </p:nvSpPr>
        <p:spPr bwMode="auto">
          <a:xfrm>
            <a:off x="8010525" y="101600"/>
            <a:ext cx="828675" cy="857250"/>
          </a:xfrm>
          <a:prstGeom prst="rect">
            <a:avLst/>
          </a:prstGeom>
          <a:noFill/>
          <a:ln w="9525">
            <a:noFill/>
            <a:miter lim="800000"/>
            <a:headEnd/>
            <a:tailEnd/>
          </a:ln>
        </p:spPr>
        <p:txBody>
          <a:bodyPr/>
          <a:lstStyle/>
          <a:p>
            <a:endParaRPr lang="en-US"/>
          </a:p>
        </p:txBody>
      </p:sp>
      <p:sp>
        <p:nvSpPr>
          <p:cNvPr id="47107" name="AutoShape 3" descr="sock-l"/>
          <p:cNvSpPr>
            <a:spLocks noChangeAspect="1" noChangeArrowheads="1"/>
          </p:cNvSpPr>
          <p:nvPr/>
        </p:nvSpPr>
        <p:spPr bwMode="auto">
          <a:xfrm>
            <a:off x="338138" y="101600"/>
            <a:ext cx="828675" cy="857250"/>
          </a:xfrm>
          <a:prstGeom prst="rect">
            <a:avLst/>
          </a:prstGeom>
          <a:noFill/>
          <a:ln w="9525">
            <a:noFill/>
            <a:miter lim="800000"/>
            <a:headEnd/>
            <a:tailEnd/>
          </a:ln>
        </p:spPr>
        <p:txBody>
          <a:bodyPr/>
          <a:lstStyle/>
          <a:p>
            <a:endParaRPr lang="en-US"/>
          </a:p>
        </p:txBody>
      </p:sp>
      <p:sp>
        <p:nvSpPr>
          <p:cNvPr id="47108" name="AutoShape 4" descr="sock"/>
          <p:cNvSpPr>
            <a:spLocks noChangeAspect="1" noChangeArrowheads="1"/>
          </p:cNvSpPr>
          <p:nvPr/>
        </p:nvSpPr>
        <p:spPr bwMode="auto">
          <a:xfrm>
            <a:off x="8010525" y="5588000"/>
            <a:ext cx="828675" cy="857250"/>
          </a:xfrm>
          <a:prstGeom prst="rect">
            <a:avLst/>
          </a:prstGeom>
          <a:noFill/>
          <a:ln w="9525">
            <a:noFill/>
            <a:miter lim="800000"/>
            <a:headEnd/>
            <a:tailEnd/>
          </a:ln>
        </p:spPr>
        <p:txBody>
          <a:bodyPr/>
          <a:lstStyle/>
          <a:p>
            <a:endParaRPr lang="en-US"/>
          </a:p>
        </p:txBody>
      </p:sp>
      <p:sp>
        <p:nvSpPr>
          <p:cNvPr id="47109" name="AutoShape 5" descr="sock-l"/>
          <p:cNvSpPr>
            <a:spLocks noChangeAspect="1" noChangeArrowheads="1"/>
          </p:cNvSpPr>
          <p:nvPr/>
        </p:nvSpPr>
        <p:spPr bwMode="auto">
          <a:xfrm>
            <a:off x="338138" y="5588000"/>
            <a:ext cx="828675" cy="857250"/>
          </a:xfrm>
          <a:prstGeom prst="rect">
            <a:avLst/>
          </a:prstGeom>
          <a:noFill/>
          <a:ln w="9525">
            <a:noFill/>
            <a:miter lim="800000"/>
            <a:headEnd/>
            <a:tailEnd/>
          </a:ln>
        </p:spPr>
        <p:txBody>
          <a:bodyPr/>
          <a:lstStyle/>
          <a:p>
            <a:endParaRPr lang="en-US"/>
          </a:p>
        </p:txBody>
      </p:sp>
      <p:pic>
        <p:nvPicPr>
          <p:cNvPr id="47110" name="Picture 7" descr="navy seals team"/>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Click="0" advTm="200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sock"/>
          <p:cNvSpPr>
            <a:spLocks noChangeAspect="1" noChangeArrowheads="1"/>
          </p:cNvSpPr>
          <p:nvPr/>
        </p:nvSpPr>
        <p:spPr bwMode="auto">
          <a:xfrm>
            <a:off x="8010525" y="101600"/>
            <a:ext cx="828675" cy="857250"/>
          </a:xfrm>
          <a:prstGeom prst="rect">
            <a:avLst/>
          </a:prstGeom>
          <a:noFill/>
          <a:ln w="9525">
            <a:noFill/>
            <a:miter lim="800000"/>
            <a:headEnd/>
            <a:tailEnd/>
          </a:ln>
        </p:spPr>
        <p:txBody>
          <a:bodyPr/>
          <a:lstStyle/>
          <a:p>
            <a:endParaRPr lang="en-US"/>
          </a:p>
        </p:txBody>
      </p:sp>
      <p:sp>
        <p:nvSpPr>
          <p:cNvPr id="48131" name="AutoShape 3" descr="sock-l"/>
          <p:cNvSpPr>
            <a:spLocks noChangeAspect="1" noChangeArrowheads="1"/>
          </p:cNvSpPr>
          <p:nvPr/>
        </p:nvSpPr>
        <p:spPr bwMode="auto">
          <a:xfrm>
            <a:off x="338138" y="101600"/>
            <a:ext cx="828675" cy="857250"/>
          </a:xfrm>
          <a:prstGeom prst="rect">
            <a:avLst/>
          </a:prstGeom>
          <a:noFill/>
          <a:ln w="9525">
            <a:noFill/>
            <a:miter lim="800000"/>
            <a:headEnd/>
            <a:tailEnd/>
          </a:ln>
        </p:spPr>
        <p:txBody>
          <a:bodyPr/>
          <a:lstStyle/>
          <a:p>
            <a:endParaRPr lang="en-US"/>
          </a:p>
        </p:txBody>
      </p:sp>
      <p:sp>
        <p:nvSpPr>
          <p:cNvPr id="48132" name="AutoShape 4" descr="sock"/>
          <p:cNvSpPr>
            <a:spLocks noChangeAspect="1" noChangeArrowheads="1"/>
          </p:cNvSpPr>
          <p:nvPr/>
        </p:nvSpPr>
        <p:spPr bwMode="auto">
          <a:xfrm>
            <a:off x="8010525" y="5588000"/>
            <a:ext cx="828675" cy="857250"/>
          </a:xfrm>
          <a:prstGeom prst="rect">
            <a:avLst/>
          </a:prstGeom>
          <a:noFill/>
          <a:ln w="9525">
            <a:noFill/>
            <a:miter lim="800000"/>
            <a:headEnd/>
            <a:tailEnd/>
          </a:ln>
        </p:spPr>
        <p:txBody>
          <a:bodyPr/>
          <a:lstStyle/>
          <a:p>
            <a:endParaRPr lang="en-US"/>
          </a:p>
        </p:txBody>
      </p:sp>
      <p:sp>
        <p:nvSpPr>
          <p:cNvPr id="48133" name="AutoShape 5" descr="sock-l"/>
          <p:cNvSpPr>
            <a:spLocks noChangeAspect="1" noChangeArrowheads="1"/>
          </p:cNvSpPr>
          <p:nvPr/>
        </p:nvSpPr>
        <p:spPr bwMode="auto">
          <a:xfrm>
            <a:off x="338138" y="5588000"/>
            <a:ext cx="828675" cy="857250"/>
          </a:xfrm>
          <a:prstGeom prst="rect">
            <a:avLst/>
          </a:prstGeom>
          <a:noFill/>
          <a:ln w="9525">
            <a:noFill/>
            <a:miter lim="800000"/>
            <a:headEnd/>
            <a:tailEnd/>
          </a:ln>
        </p:spPr>
        <p:txBody>
          <a:bodyPr/>
          <a:lstStyle/>
          <a:p>
            <a:endParaRPr lang="en-US"/>
          </a:p>
        </p:txBody>
      </p:sp>
      <p:pic>
        <p:nvPicPr>
          <p:cNvPr id="48134" name="Picture 7" descr="raid"/>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Tree>
  </p:cSld>
  <p:clrMapOvr>
    <a:masterClrMapping/>
  </p:clrMapOvr>
  <p:transition spd="med" advClick="0" advTm="200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a:spLocks noGrp="1" noChangeArrowheads="1"/>
          </p:cNvSpPr>
          <p:nvPr>
            <p:ph type="title"/>
          </p:nvPr>
        </p:nvSpPr>
        <p:spPr>
          <a:xfrm>
            <a:off x="457200" y="2057400"/>
            <a:ext cx="8229600" cy="1143000"/>
          </a:xfrm>
        </p:spPr>
        <p:txBody>
          <a:bodyPr/>
          <a:lstStyle/>
          <a:p>
            <a:pPr>
              <a:defRPr/>
            </a:pPr>
            <a:r>
              <a:rPr lang="en-US" sz="3600" dirty="0">
                <a:effectLst>
                  <a:outerShdw blurRad="38100" dist="38100" dir="2700000" algn="tl">
                    <a:srgbClr val="000000">
                      <a:alpha val="43137"/>
                    </a:srgbClr>
                  </a:outerShdw>
                </a:effectLst>
              </a:rPr>
              <a:t>So why should we care</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about </a:t>
            </a:r>
            <a:r>
              <a:rPr lang="en-US" sz="3600" dirty="0" smtClean="0">
                <a:effectLst>
                  <a:outerShdw blurRad="38100" dist="38100" dir="2700000" algn="tl">
                    <a:srgbClr val="000000">
                      <a:alpha val="43137"/>
                    </a:srgbClr>
                  </a:outerShdw>
                </a:effectLst>
              </a:rPr>
              <a:t>Veterans</a:t>
            </a:r>
            <a:r>
              <a:rPr lang="en-US" sz="3600" dirty="0">
                <a:effectLst>
                  <a:outerShdw blurRad="38100" dist="38100" dir="2700000" algn="tl">
                    <a:srgbClr val="000000">
                      <a:alpha val="43137"/>
                    </a:srgbClr>
                  </a:outerShdw>
                </a:effectLst>
              </a:rPr>
              <a:t>’ vaccination concerns?</a:t>
            </a:r>
            <a:br>
              <a:rPr lang="en-US" sz="36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endParaRPr lang="en-US" sz="3600" i="1" dirty="0">
              <a:effectLst>
                <a:outerShdw blurRad="38100" dist="38100" dir="2700000" algn="tl">
                  <a:srgbClr val="000000">
                    <a:alpha val="43137"/>
                  </a:srgbClr>
                </a:outerShdw>
              </a:effectLst>
            </a:endParaRPr>
          </a:p>
        </p:txBody>
      </p:sp>
      <p:sp>
        <p:nvSpPr>
          <p:cNvPr id="4" name="TextBox 3"/>
          <p:cNvSpPr txBox="1"/>
          <p:nvPr/>
        </p:nvSpPr>
        <p:spPr>
          <a:xfrm>
            <a:off x="1498600" y="3505200"/>
            <a:ext cx="6146800" cy="646113"/>
          </a:xfrm>
          <a:prstGeom prst="rect">
            <a:avLst/>
          </a:prstGeom>
          <a:noFill/>
        </p:spPr>
        <p:txBody>
          <a:bodyPr wrap="none">
            <a:spAutoFit/>
          </a:bodyPr>
          <a:lstStyle/>
          <a:p>
            <a:pPr>
              <a:defRPr/>
            </a:pPr>
            <a:r>
              <a:rPr lang="en-US" sz="3600" b="1" i="1" dirty="0">
                <a:effectLst>
                  <a:outerShdw blurRad="38100" dist="38100" dir="2700000" algn="tl">
                    <a:srgbClr val="000000">
                      <a:alpha val="43137"/>
                    </a:srgbClr>
                  </a:outerShdw>
                </a:effectLst>
                <a:latin typeface="+mj-lt"/>
              </a:rPr>
              <a:t>Because they cared for us</a:t>
            </a:r>
            <a:endParaRPr lang="en-US" sz="3600" b="1" dirty="0">
              <a:latin typeface="+mj-lt"/>
            </a:endParaRPr>
          </a:p>
        </p:txBody>
      </p:sp>
    </p:spTree>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9" descr="saluting the flag"/>
          <p:cNvPicPr>
            <a:picLocks noChangeAspect="1" noChangeArrowheads="1"/>
          </p:cNvPicPr>
          <p:nvPr/>
        </p:nvPicPr>
        <p:blipFill>
          <a:blip r:embed="rId3" cstate="print"/>
          <a:srcRect/>
          <a:stretch>
            <a:fillRect/>
          </a:stretch>
        </p:blipFill>
        <p:spPr bwMode="auto">
          <a:xfrm>
            <a:off x="-76200" y="-76200"/>
            <a:ext cx="9258300" cy="6934200"/>
          </a:xfrm>
          <a:prstGeom prst="rect">
            <a:avLst/>
          </a:prstGeom>
          <a:noFill/>
          <a:ln w="9525">
            <a:noFill/>
            <a:miter lim="800000"/>
            <a:headEnd/>
            <a:tailEnd/>
          </a:ln>
        </p:spPr>
      </p:pic>
    </p:spTree>
  </p:cSld>
  <p:clrMapOvr>
    <a:masterClrMapping/>
  </p:clrMapOvr>
  <p:transition spd="med" advTm="200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51203" name="Content Placeholder 2"/>
          <p:cNvSpPr>
            <a:spLocks noGrp="1"/>
          </p:cNvSpPr>
          <p:nvPr>
            <p:ph idx="1"/>
          </p:nvPr>
        </p:nvSpPr>
        <p:spPr>
          <a:xfrm>
            <a:off x="457200" y="1219200"/>
            <a:ext cx="8229600" cy="4906963"/>
          </a:xfrm>
        </p:spPr>
        <p:txBody>
          <a:bodyPr/>
          <a:lstStyle/>
          <a:p>
            <a:pPr>
              <a:buFont typeface="Wingdings" pitchFamily="2" charset="2"/>
              <a:buNone/>
            </a:pPr>
            <a:r>
              <a:rPr lang="en-US" sz="1200" dirty="0" err="1" smtClean="0"/>
              <a:t>Authier</a:t>
            </a:r>
            <a:r>
              <a:rPr lang="en-US" sz="1200" dirty="0" smtClean="0"/>
              <a:t> FJ, </a:t>
            </a:r>
            <a:r>
              <a:rPr lang="en-US" sz="1200" dirty="0" err="1" smtClean="0"/>
              <a:t>Sauvat</a:t>
            </a:r>
            <a:r>
              <a:rPr lang="en-US" sz="1200" dirty="0" smtClean="0"/>
              <a:t> S, </a:t>
            </a:r>
            <a:r>
              <a:rPr lang="en-US" sz="1200" dirty="0" err="1" smtClean="0"/>
              <a:t>Champey</a:t>
            </a:r>
            <a:r>
              <a:rPr lang="en-US" sz="1200" dirty="0" smtClean="0"/>
              <a:t> J, </a:t>
            </a:r>
            <a:r>
              <a:rPr lang="en-US" sz="1200" dirty="0" err="1" smtClean="0"/>
              <a:t>Drogou</a:t>
            </a:r>
            <a:r>
              <a:rPr lang="en-US" sz="1200" dirty="0" smtClean="0"/>
              <a:t> I, Coquet M, </a:t>
            </a:r>
            <a:r>
              <a:rPr lang="en-US" sz="1200" dirty="0" err="1" smtClean="0"/>
              <a:t>Gherardi</a:t>
            </a:r>
            <a:r>
              <a:rPr lang="en-US" sz="1200" dirty="0" smtClean="0"/>
              <a:t> RK. Chronic fatigue syndrome in patients with</a:t>
            </a:r>
          </a:p>
          <a:p>
            <a:pPr>
              <a:buFont typeface="Wingdings" pitchFamily="2" charset="2"/>
              <a:buNone/>
            </a:pPr>
            <a:r>
              <a:rPr lang="en-US" sz="1200" dirty="0" err="1" smtClean="0"/>
              <a:t>macrophagic</a:t>
            </a:r>
            <a:r>
              <a:rPr lang="en-US" sz="1200" dirty="0" smtClean="0"/>
              <a:t> </a:t>
            </a:r>
            <a:r>
              <a:rPr lang="en-US" sz="1200" dirty="0" err="1" smtClean="0"/>
              <a:t>myofasciitis</a:t>
            </a:r>
            <a:r>
              <a:rPr lang="en-US" sz="1200" dirty="0" smtClean="0"/>
              <a:t>. Arthritis Rheum. 2003;48:569-570.</a:t>
            </a:r>
          </a:p>
          <a:p>
            <a:pPr>
              <a:buFont typeface="Wingdings" pitchFamily="2" charset="2"/>
              <a:buNone/>
            </a:pPr>
            <a:endParaRPr lang="en-US" sz="1200" dirty="0" smtClean="0"/>
          </a:p>
          <a:p>
            <a:pPr>
              <a:buFont typeface="Wingdings" pitchFamily="2" charset="2"/>
              <a:buNone/>
            </a:pPr>
            <a:r>
              <a:rPr lang="en-US" sz="1200" dirty="0" smtClean="0"/>
              <a:t>Centers for Disease Control and Prevention. SMALLPOX FACT SHEET. Side Effects of Smallpox Vaccination.</a:t>
            </a:r>
          </a:p>
          <a:p>
            <a:pPr>
              <a:buFont typeface="Wingdings" pitchFamily="2" charset="2"/>
              <a:buNone/>
            </a:pPr>
            <a:r>
              <a:rPr lang="en-US" sz="1200" dirty="0" smtClean="0">
                <a:hlinkClick r:id="rId2"/>
              </a:rPr>
              <a:t>http://www.bt.cdc.gov/agent/smallpox/vaccination/reactions-vacc-public.asp</a:t>
            </a:r>
            <a:endParaRPr lang="en-US" sz="1200" dirty="0" smtClean="0"/>
          </a:p>
          <a:p>
            <a:pPr>
              <a:buFont typeface="Wingdings" pitchFamily="2" charset="2"/>
              <a:buNone/>
            </a:pPr>
            <a:endParaRPr lang="en-US" sz="1200" dirty="0" smtClean="0"/>
          </a:p>
          <a:p>
            <a:pPr>
              <a:buFont typeface="Wingdings" pitchFamily="2" charset="2"/>
              <a:buNone/>
            </a:pPr>
            <a:r>
              <a:rPr lang="en-US" sz="1200" dirty="0" err="1" smtClean="0"/>
              <a:t>Cherin</a:t>
            </a:r>
            <a:r>
              <a:rPr lang="en-US" sz="1200" dirty="0" smtClean="0"/>
              <a:t> P, </a:t>
            </a:r>
            <a:r>
              <a:rPr lang="en-US" sz="1200" dirty="0" err="1" smtClean="0"/>
              <a:t>Gherardi</a:t>
            </a:r>
            <a:r>
              <a:rPr lang="en-US" sz="1200" dirty="0" smtClean="0"/>
              <a:t> RK. </a:t>
            </a:r>
            <a:r>
              <a:rPr lang="en-US" sz="1200" dirty="0" err="1" smtClean="0"/>
              <a:t>Macrophagic</a:t>
            </a:r>
            <a:r>
              <a:rPr lang="en-US" sz="1200" dirty="0" smtClean="0"/>
              <a:t> </a:t>
            </a:r>
            <a:r>
              <a:rPr lang="en-US" sz="1200" dirty="0" err="1" smtClean="0"/>
              <a:t>myofasciitis</a:t>
            </a:r>
            <a:r>
              <a:rPr lang="en-US" sz="1200" dirty="0" smtClean="0"/>
              <a:t>. </a:t>
            </a:r>
            <a:r>
              <a:rPr lang="en-US" sz="1200" dirty="0" err="1" smtClean="0"/>
              <a:t>Curr</a:t>
            </a:r>
            <a:r>
              <a:rPr lang="en-US" sz="1200" dirty="0" smtClean="0"/>
              <a:t> </a:t>
            </a:r>
            <a:r>
              <a:rPr lang="en-US" sz="1200" dirty="0" err="1" smtClean="0"/>
              <a:t>Rheumatol</a:t>
            </a:r>
            <a:r>
              <a:rPr lang="en-US" sz="1200" dirty="0" smtClean="0"/>
              <a:t> Rep. 2000;2:196-200.</a:t>
            </a:r>
          </a:p>
          <a:p>
            <a:pPr>
              <a:buFont typeface="Wingdings" pitchFamily="2" charset="2"/>
              <a:buNone/>
            </a:pPr>
            <a:endParaRPr lang="en-US" sz="1200" dirty="0" smtClean="0"/>
          </a:p>
          <a:p>
            <a:pPr>
              <a:buFont typeface="Wingdings" pitchFamily="2" charset="2"/>
              <a:buNone/>
            </a:pPr>
            <a:r>
              <a:rPr lang="en-US" sz="1200" dirty="0" smtClean="0"/>
              <a:t>Dire DJ. CBRNE - Biological Warfare Agents. </a:t>
            </a:r>
            <a:r>
              <a:rPr lang="en-US" sz="1200" dirty="0" smtClean="0">
                <a:hlinkClick r:id="rId3"/>
              </a:rPr>
              <a:t>http://emedicine.medscape.com/article/829613-overview</a:t>
            </a:r>
            <a:endParaRPr lang="en-US" sz="1200" dirty="0" smtClean="0"/>
          </a:p>
          <a:p>
            <a:pPr>
              <a:buFont typeface="Wingdings" pitchFamily="2" charset="2"/>
              <a:buNone/>
            </a:pPr>
            <a:endParaRPr lang="en-US" sz="1200" dirty="0" smtClean="0"/>
          </a:p>
          <a:p>
            <a:pPr>
              <a:buFont typeface="Wingdings" pitchFamily="2" charset="2"/>
              <a:buNone/>
            </a:pPr>
            <a:r>
              <a:rPr lang="en-US" sz="1200" dirty="0" err="1" smtClean="0"/>
              <a:t>Geier</a:t>
            </a:r>
            <a:r>
              <a:rPr lang="en-US" sz="1200" dirty="0" smtClean="0"/>
              <a:t> DA, </a:t>
            </a:r>
            <a:r>
              <a:rPr lang="en-US" sz="1200" dirty="0" err="1" smtClean="0"/>
              <a:t>Geier</a:t>
            </a:r>
            <a:r>
              <a:rPr lang="en-US" sz="1200" dirty="0" smtClean="0"/>
              <a:t> MR. Anthrax vaccination and joint related adverse reactions in light of biological warfare</a:t>
            </a:r>
          </a:p>
          <a:p>
            <a:pPr>
              <a:buFont typeface="Wingdings" pitchFamily="2" charset="2"/>
              <a:buNone/>
            </a:pPr>
            <a:r>
              <a:rPr lang="en-US" sz="1200" dirty="0" smtClean="0"/>
              <a:t>scenarios. </a:t>
            </a:r>
            <a:r>
              <a:rPr lang="en-US" sz="1200" dirty="0" err="1" smtClean="0"/>
              <a:t>Clin</a:t>
            </a:r>
            <a:r>
              <a:rPr lang="en-US" sz="1200" dirty="0" smtClean="0"/>
              <a:t> Exp </a:t>
            </a:r>
            <a:r>
              <a:rPr lang="en-US" sz="1200" dirty="0" err="1" smtClean="0"/>
              <a:t>Rheumatol</a:t>
            </a:r>
            <a:r>
              <a:rPr lang="en-US" sz="1200" dirty="0" smtClean="0"/>
              <a:t>. 2002;20:217-220.</a:t>
            </a:r>
          </a:p>
          <a:p>
            <a:pPr>
              <a:buFont typeface="Wingdings" pitchFamily="2" charset="2"/>
              <a:buNone/>
            </a:pPr>
            <a:endParaRPr lang="en-US" sz="1200" dirty="0" smtClean="0"/>
          </a:p>
          <a:p>
            <a:pPr>
              <a:buFont typeface="Wingdings" pitchFamily="2" charset="2"/>
              <a:buNone/>
            </a:pPr>
            <a:r>
              <a:rPr lang="en-US" sz="1200" dirty="0" err="1" smtClean="0"/>
              <a:t>Geier</a:t>
            </a:r>
            <a:r>
              <a:rPr lang="en-US" sz="1200" dirty="0" smtClean="0"/>
              <a:t> MR, </a:t>
            </a:r>
            <a:r>
              <a:rPr lang="en-US" sz="1200" dirty="0" err="1" smtClean="0"/>
              <a:t>Geier</a:t>
            </a:r>
            <a:r>
              <a:rPr lang="en-US" sz="1200" dirty="0" smtClean="0"/>
              <a:t> DA. Gastrointestinal adverse reactions following anthrax vaccination: an analysis of the</a:t>
            </a:r>
          </a:p>
          <a:p>
            <a:pPr>
              <a:buFont typeface="Wingdings" pitchFamily="2" charset="2"/>
              <a:buNone/>
            </a:pPr>
            <a:r>
              <a:rPr lang="en-US" sz="1200" dirty="0" smtClean="0"/>
              <a:t>Vaccine Adverse Events Reporting System (VAERS) database. </a:t>
            </a:r>
            <a:r>
              <a:rPr lang="en-US" sz="1200" dirty="0" err="1" smtClean="0"/>
              <a:t>Hepatogastroenterology</a:t>
            </a:r>
            <a:r>
              <a:rPr lang="en-US" sz="1200" dirty="0" smtClean="0"/>
              <a:t>. 2004;51:762-767.</a:t>
            </a:r>
          </a:p>
          <a:p>
            <a:pPr>
              <a:buFont typeface="Wingdings" pitchFamily="2" charset="2"/>
              <a:buNone/>
            </a:pPr>
            <a:endParaRPr lang="en-US" sz="1200" dirty="0" smtClean="0"/>
          </a:p>
          <a:p>
            <a:pPr>
              <a:buFont typeface="Wingdings" pitchFamily="2" charset="2"/>
              <a:buNone/>
            </a:pPr>
            <a:r>
              <a:rPr lang="en-US" sz="1200" dirty="0" err="1" smtClean="0"/>
              <a:t>Gherardi</a:t>
            </a:r>
            <a:r>
              <a:rPr lang="en-US" sz="1200" dirty="0" smtClean="0"/>
              <a:t> RK, Coquet M, </a:t>
            </a:r>
            <a:r>
              <a:rPr lang="en-US" sz="1200" dirty="0" err="1" smtClean="0"/>
              <a:t>Cherin</a:t>
            </a:r>
            <a:r>
              <a:rPr lang="en-US" sz="1200" dirty="0" smtClean="0"/>
              <a:t> P, et al. </a:t>
            </a:r>
            <a:r>
              <a:rPr lang="en-US" sz="1200" dirty="0" err="1" smtClean="0"/>
              <a:t>Macrophagic</a:t>
            </a:r>
            <a:r>
              <a:rPr lang="en-US" sz="1200" dirty="0" smtClean="0"/>
              <a:t> </a:t>
            </a:r>
            <a:r>
              <a:rPr lang="en-US" sz="1200" dirty="0" err="1" smtClean="0"/>
              <a:t>myofasciitis</a:t>
            </a:r>
            <a:r>
              <a:rPr lang="en-US" sz="1200" dirty="0" smtClean="0"/>
              <a:t> lesions assess long-term persistence of</a:t>
            </a:r>
          </a:p>
          <a:p>
            <a:pPr>
              <a:buFont typeface="Wingdings" pitchFamily="2" charset="2"/>
              <a:buNone/>
            </a:pPr>
            <a:r>
              <a:rPr lang="en-US" sz="1200" dirty="0" smtClean="0"/>
              <a:t>vaccine-derived </a:t>
            </a:r>
            <a:r>
              <a:rPr lang="en-US" sz="1200" dirty="0" err="1" smtClean="0"/>
              <a:t>aluminium</a:t>
            </a:r>
            <a:r>
              <a:rPr lang="en-US" sz="1200" dirty="0" smtClean="0"/>
              <a:t> hydroxide in muscle. Brain. 2001;124:1821-1831.</a:t>
            </a:r>
          </a:p>
          <a:p>
            <a:pPr>
              <a:buFont typeface="Wingdings" pitchFamily="2" charset="2"/>
              <a:buNone/>
            </a:pPr>
            <a:endParaRPr lang="en-US" sz="1200" dirty="0" smtClean="0"/>
          </a:p>
          <a:p>
            <a:pPr>
              <a:buFont typeface="Wingdings" pitchFamily="2" charset="2"/>
              <a:buNone/>
            </a:pPr>
            <a:endParaRPr lang="en-US" sz="1200" dirty="0" smtClean="0"/>
          </a:p>
          <a:p>
            <a:pPr>
              <a:buFont typeface="Wingdings" pitchFamily="2" charset="2"/>
              <a:buNone/>
            </a:pPr>
            <a:endParaRPr lang="en-US" sz="1200" dirty="0" smtClean="0"/>
          </a:p>
          <a:p>
            <a:pPr>
              <a:buFont typeface="Wingdings" pitchFamily="2" charset="2"/>
              <a:buNone/>
            </a:pPr>
            <a:endParaRPr lang="en-US" sz="1200" dirty="0" smtClean="0"/>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 Contd.</a:t>
            </a:r>
            <a:endParaRPr lang="en-US" dirty="0"/>
          </a:p>
        </p:txBody>
      </p:sp>
      <p:sp>
        <p:nvSpPr>
          <p:cNvPr id="52227" name="Content Placeholder 2"/>
          <p:cNvSpPr>
            <a:spLocks noGrp="1"/>
          </p:cNvSpPr>
          <p:nvPr>
            <p:ph idx="1"/>
          </p:nvPr>
        </p:nvSpPr>
        <p:spPr>
          <a:xfrm>
            <a:off x="457200" y="1295400"/>
            <a:ext cx="8229600" cy="4525963"/>
          </a:xfrm>
        </p:spPr>
        <p:txBody>
          <a:bodyPr/>
          <a:lstStyle/>
          <a:p>
            <a:pPr>
              <a:buFont typeface="Wingdings" pitchFamily="2" charset="2"/>
              <a:buNone/>
            </a:pPr>
            <a:r>
              <a:rPr lang="en-US" sz="1200" dirty="0" err="1" smtClean="0">
                <a:latin typeface="TimesNewRoman"/>
              </a:rPr>
              <a:t>Petrik</a:t>
            </a:r>
            <a:r>
              <a:rPr lang="en-US" sz="1200" dirty="0" smtClean="0">
                <a:latin typeface="TimesNewRoman"/>
              </a:rPr>
              <a:t> MS, Wong MC, </a:t>
            </a:r>
            <a:r>
              <a:rPr lang="en-US" sz="1200" dirty="0" err="1" smtClean="0">
                <a:latin typeface="TimesNewRoman"/>
              </a:rPr>
              <a:t>Tabata</a:t>
            </a:r>
            <a:r>
              <a:rPr lang="en-US" sz="1200" dirty="0" smtClean="0">
                <a:latin typeface="TimesNewRoman"/>
              </a:rPr>
              <a:t> RC, Garry RF, Shaw CA. Aluminum adjuvant linked to Gulf War illness induces motor</a:t>
            </a:r>
          </a:p>
          <a:p>
            <a:pPr>
              <a:buFont typeface="Wingdings" pitchFamily="2" charset="2"/>
              <a:buNone/>
            </a:pPr>
            <a:r>
              <a:rPr lang="en-US" sz="1200" dirty="0" smtClean="0">
                <a:latin typeface="TimesNewRoman"/>
              </a:rPr>
              <a:t>neuron death in mice. </a:t>
            </a:r>
            <a:r>
              <a:rPr lang="en-US" sz="1200" i="1" dirty="0" err="1" smtClean="0">
                <a:latin typeface="TimesNewRoman,Italic"/>
              </a:rPr>
              <a:t>Neuromolecular</a:t>
            </a:r>
            <a:r>
              <a:rPr lang="en-US" sz="1200" i="1" dirty="0" smtClean="0">
                <a:latin typeface="TimesNewRoman,Italic"/>
              </a:rPr>
              <a:t> Med. </a:t>
            </a:r>
            <a:r>
              <a:rPr lang="en-US" sz="1200" i="1" dirty="0" smtClean="0">
                <a:latin typeface="TimesNewRoman"/>
              </a:rPr>
              <a:t>2007;9:83-100.</a:t>
            </a:r>
            <a:endParaRPr lang="en-US" sz="1200" dirty="0" smtClean="0"/>
          </a:p>
          <a:p>
            <a:pPr>
              <a:buFont typeface="Wingdings" pitchFamily="2" charset="2"/>
              <a:buNone/>
            </a:pPr>
            <a:endParaRPr lang="en-US" sz="1200" dirty="0" smtClean="0"/>
          </a:p>
          <a:p>
            <a:pPr>
              <a:buFont typeface="Wingdings" pitchFamily="2" charset="2"/>
              <a:buNone/>
            </a:pPr>
            <a:r>
              <a:rPr lang="en-US" sz="1200" dirty="0" smtClean="0"/>
              <a:t>Research Advisory Committee on Gulf War Veterans’ Illnesses. Gulf War Illness and the Health of Gulf War Veterans:</a:t>
            </a:r>
          </a:p>
          <a:p>
            <a:pPr>
              <a:buFont typeface="Wingdings" pitchFamily="2" charset="2"/>
              <a:buNone/>
            </a:pPr>
            <a:r>
              <a:rPr lang="en-US" sz="1200" dirty="0" smtClean="0"/>
              <a:t>Scientific Findings and Recommendations. Washington, D.C.: U.S. Government Printing Office, November 2008</a:t>
            </a:r>
          </a:p>
          <a:p>
            <a:pPr>
              <a:buFont typeface="Wingdings" pitchFamily="2" charset="2"/>
              <a:buNone/>
            </a:pPr>
            <a:endParaRPr lang="en-US" sz="1200" dirty="0" smtClean="0"/>
          </a:p>
          <a:p>
            <a:pPr>
              <a:buFont typeface="Wingdings" pitchFamily="2" charset="2"/>
              <a:buNone/>
            </a:pPr>
            <a:r>
              <a:rPr lang="en-US" sz="1200" dirty="0" smtClean="0"/>
              <a:t>Steele L. Prevalence and patterns of Gulf War illness in Kansas Veterans: association of symptoms with</a:t>
            </a:r>
          </a:p>
          <a:p>
            <a:pPr>
              <a:buFont typeface="Wingdings" pitchFamily="2" charset="2"/>
              <a:buNone/>
            </a:pPr>
            <a:r>
              <a:rPr lang="en-US" sz="1200" dirty="0" smtClean="0"/>
              <a:t>characteristics of person, place, and time of military service. Am J </a:t>
            </a:r>
            <a:r>
              <a:rPr lang="en-US" sz="1200" dirty="0" err="1" smtClean="0"/>
              <a:t>Epidemiol</a:t>
            </a:r>
            <a:r>
              <a:rPr lang="en-US" sz="1200" dirty="0" smtClean="0"/>
              <a:t>. 2000;152:992-1002.</a:t>
            </a:r>
          </a:p>
          <a:p>
            <a:pPr>
              <a:buFont typeface="Wingdings" pitchFamily="2" charset="2"/>
              <a:buNone/>
            </a:pPr>
            <a:endParaRPr lang="en-US" sz="1200" dirty="0" smtClean="0"/>
          </a:p>
          <a:p>
            <a:pPr>
              <a:buFont typeface="Wingdings" pitchFamily="2" charset="2"/>
              <a:buNone/>
            </a:pPr>
            <a:r>
              <a:rPr lang="en-US" sz="1200" dirty="0" err="1" smtClean="0"/>
              <a:t>Takafuji</a:t>
            </a:r>
            <a:r>
              <a:rPr lang="en-US" sz="1200" dirty="0" smtClean="0"/>
              <a:t> ET, Russell PK. Military immunizations. Past, present, and future prospects. Infect Dis </a:t>
            </a:r>
            <a:r>
              <a:rPr lang="en-US" sz="1200" dirty="0" err="1" smtClean="0"/>
              <a:t>Clin</a:t>
            </a:r>
            <a:r>
              <a:rPr lang="en-US" sz="1200" dirty="0" smtClean="0"/>
              <a:t> North</a:t>
            </a:r>
          </a:p>
          <a:p>
            <a:pPr>
              <a:buFont typeface="Wingdings" pitchFamily="2" charset="2"/>
              <a:buNone/>
            </a:pPr>
            <a:r>
              <a:rPr lang="en-US" sz="1200" dirty="0" smtClean="0"/>
              <a:t>Am. 1990;4:143-158.</a:t>
            </a:r>
          </a:p>
          <a:p>
            <a:pPr>
              <a:buFont typeface="Wingdings" pitchFamily="2" charset="2"/>
              <a:buNone/>
            </a:pPr>
            <a:endParaRPr lang="en-US" sz="1200" dirty="0" smtClean="0"/>
          </a:p>
          <a:p>
            <a:pPr>
              <a:buFont typeface="Wingdings" pitchFamily="2" charset="2"/>
              <a:buNone/>
            </a:pPr>
            <a:r>
              <a:rPr lang="en-US" sz="1200" dirty="0" smtClean="0"/>
              <a:t>U.S. Department of Defense, Office of the Special Assistant for Gulf War Illnesses. Information Paper:</a:t>
            </a:r>
          </a:p>
          <a:p>
            <a:pPr>
              <a:buFont typeface="Wingdings" pitchFamily="2" charset="2"/>
              <a:buNone/>
            </a:pPr>
            <a:r>
              <a:rPr lang="en-US" sz="1200" dirty="0" smtClean="0"/>
              <a:t>Vaccine Use During the Gulf War. Washington, D.C. Dec 7, 2000.</a:t>
            </a:r>
          </a:p>
          <a:p>
            <a:pPr>
              <a:buFont typeface="Wingdings" pitchFamily="2" charset="2"/>
              <a:buNone/>
            </a:pPr>
            <a:endParaRPr lang="en-US" sz="1200" dirty="0" smtClean="0"/>
          </a:p>
          <a:p>
            <a:pPr>
              <a:buFont typeface="Wingdings" pitchFamily="2" charset="2"/>
              <a:buNone/>
            </a:pPr>
            <a:r>
              <a:rPr lang="en-US" sz="1200" dirty="0" smtClean="0"/>
              <a:t>United States Government Accountability Office. GAO-07-787R DOD’s health care Centers Network. Washington DC,</a:t>
            </a:r>
          </a:p>
          <a:p>
            <a:pPr>
              <a:buFont typeface="Wingdings" pitchFamily="2" charset="2"/>
              <a:buNone/>
            </a:pPr>
            <a:r>
              <a:rPr lang="en-US" sz="1200" dirty="0" smtClean="0"/>
              <a:t>June 2007. </a:t>
            </a:r>
            <a:r>
              <a:rPr lang="en-US" sz="1200" dirty="0" smtClean="0">
                <a:hlinkClick r:id="rId2"/>
              </a:rPr>
              <a:t>http://www.gao.gov/new.items/d07787r.pdf</a:t>
            </a:r>
            <a:endParaRPr lang="en-US" sz="1200" dirty="0" smtClean="0"/>
          </a:p>
          <a:p>
            <a:pPr>
              <a:buFont typeface="Wingdings" pitchFamily="2" charset="2"/>
              <a:buNone/>
            </a:pPr>
            <a:endParaRPr lang="en-US" sz="1200" dirty="0" smtClean="0"/>
          </a:p>
          <a:p>
            <a:pPr>
              <a:buFont typeface="Wingdings" pitchFamily="2" charset="2"/>
              <a:buNone/>
            </a:pPr>
            <a:r>
              <a:rPr lang="en-US" sz="1200" dirty="0" smtClean="0"/>
              <a:t>Wells TS, Sato PA, Smith TC, Wang LZ, Reed RJ, Ryan MA. Military hospitalizations among deployed US service</a:t>
            </a:r>
          </a:p>
          <a:p>
            <a:pPr>
              <a:buFont typeface="Wingdings" pitchFamily="2" charset="2"/>
              <a:buNone/>
            </a:pPr>
            <a:r>
              <a:rPr lang="en-US" sz="1200" dirty="0" smtClean="0"/>
              <a:t>members following anthrax vaccination, 1998-2001. Hum </a:t>
            </a:r>
            <a:r>
              <a:rPr lang="en-US" sz="1200" dirty="0" err="1" smtClean="0"/>
              <a:t>Vaccin</a:t>
            </a:r>
            <a:r>
              <a:rPr lang="en-US" sz="1200" dirty="0" smtClean="0"/>
              <a:t>. 2006 Mar-Apr;2(2):54-9. </a:t>
            </a:r>
            <a:r>
              <a:rPr lang="en-US" sz="1200" dirty="0" err="1" smtClean="0"/>
              <a:t>Epub</a:t>
            </a:r>
            <a:r>
              <a:rPr lang="en-US" sz="1200" dirty="0" smtClean="0"/>
              <a:t> 2006 Mar 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dirty="0" smtClean="0"/>
              <a:t>Vaccines Administered to Special Military Occupations (PGW Era)</a:t>
            </a:r>
          </a:p>
        </p:txBody>
      </p:sp>
      <p:graphicFrame>
        <p:nvGraphicFramePr>
          <p:cNvPr id="8" name="Table Placeholder 7"/>
          <p:cNvGraphicFramePr>
            <a:graphicFrameLocks noGrp="1"/>
          </p:cNvGraphicFramePr>
          <p:nvPr>
            <p:ph type="tbl" idx="1"/>
          </p:nvPr>
        </p:nvGraphicFramePr>
        <p:xfrm>
          <a:off x="457200" y="1524000"/>
          <a:ext cx="8229600" cy="4313208"/>
        </p:xfrm>
        <a:graphic>
          <a:graphicData uri="http://schemas.openxmlformats.org/drawingml/2006/table">
            <a:tbl>
              <a:tblPr firstRow="1" bandRow="1">
                <a:tableStyleId>{5C22544A-7EE6-4342-B048-85BDC9FD1C3A}</a:tableStyleId>
              </a:tblPr>
              <a:tblGrid>
                <a:gridCol w="2743200"/>
                <a:gridCol w="2743200"/>
                <a:gridCol w="2743200"/>
              </a:tblGrid>
              <a:tr h="316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Vaccine</a:t>
                      </a:r>
                      <a:endParaRPr kumimoji="0" lang="en-US" sz="1600" b="0" i="0" u="none" strike="noStrike" cap="none" normalizeH="0" baseline="0" dirty="0" smtClean="0">
                        <a:ln>
                          <a:noFill/>
                        </a:ln>
                        <a:solidFill>
                          <a:schemeClr val="tx1"/>
                        </a:solidFill>
                        <a:effectLst/>
                        <a:latin typeface="+mn-lt"/>
                      </a:endParaRPr>
                    </a:p>
                  </a:txBody>
                  <a:tcPr horzOverflow="overflow">
                    <a:solidFill>
                      <a:srgbClr val="003E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Personnel</a:t>
                      </a:r>
                      <a:endParaRPr kumimoji="0" lang="en-US" sz="1600" b="0" i="0" u="none" strike="noStrike" cap="none" normalizeH="0" baseline="0" smtClean="0">
                        <a:ln>
                          <a:noFill/>
                        </a:ln>
                        <a:solidFill>
                          <a:schemeClr val="tx1"/>
                        </a:solidFill>
                        <a:effectLst/>
                        <a:latin typeface="+mn-lt"/>
                      </a:endParaRPr>
                    </a:p>
                  </a:txBody>
                  <a:tcPr horzOverflow="overflow">
                    <a:solidFill>
                      <a:srgbClr val="003E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Schedule</a:t>
                      </a:r>
                      <a:endParaRPr kumimoji="0" lang="en-US" sz="1600" b="0" i="0" u="none" strike="noStrike" cap="none" normalizeH="0" baseline="0" dirty="0" smtClean="0">
                        <a:ln>
                          <a:noFill/>
                        </a:ln>
                        <a:solidFill>
                          <a:schemeClr val="tx1"/>
                        </a:solidFill>
                        <a:effectLst/>
                        <a:latin typeface="+mn-lt"/>
                      </a:endParaRPr>
                    </a:p>
                  </a:txBody>
                  <a:tcPr horzOverflow="overflow">
                    <a:solidFill>
                      <a:srgbClr val="003E7E"/>
                    </a:solidFill>
                  </a:tcPr>
                </a:tc>
              </a:tr>
              <a:tr h="1265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Plague</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Marines, Navy, Army, Special forces, at-risk occupations or deployment to at risk areas</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5 shots over 12 months</a:t>
                      </a:r>
                      <a:endParaRPr kumimoji="0" lang="en-US" sz="9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then booster every 1-2 years</a:t>
                      </a:r>
                      <a:endParaRPr kumimoji="0" lang="en-US" sz="1600" b="0" i="0" u="none" strike="noStrike" cap="none" normalizeH="0" baseline="0" dirty="0" smtClean="0">
                        <a:ln>
                          <a:noFill/>
                        </a:ln>
                        <a:solidFill>
                          <a:schemeClr val="tx1"/>
                        </a:solidFill>
                        <a:effectLst/>
                        <a:latin typeface="+mn-lt"/>
                      </a:endParaRPr>
                    </a:p>
                  </a:txBody>
                  <a:tcPr horzOverflow="overflow"/>
                </a:tc>
              </a:tr>
              <a:tr h="790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Smallpox</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Vaccine or booster to new   recruits through the late 1980’s</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1 dose</a:t>
                      </a:r>
                      <a:endParaRPr kumimoji="0" lang="en-US" sz="1600" b="0" i="0" u="none" strike="noStrike" cap="none" normalizeH="0" baseline="0" dirty="0" smtClean="0">
                        <a:ln>
                          <a:noFill/>
                        </a:ln>
                        <a:solidFill>
                          <a:schemeClr val="tx1"/>
                        </a:solidFill>
                        <a:effectLst/>
                        <a:latin typeface="+mn-lt"/>
                      </a:endParaRPr>
                    </a:p>
                  </a:txBody>
                  <a:tcPr horzOverflow="overflow"/>
                </a:tc>
              </a:tr>
              <a:tr h="790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Typhoid</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Army &amp; Air Force alert forces for deployment to high risk areas</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2 doses in 2 months, then booster every 3 years</a:t>
                      </a:r>
                      <a:endParaRPr kumimoji="0" lang="en-US" sz="1600" b="0" i="0" u="none" strike="noStrike" cap="none" normalizeH="0" baseline="0" smtClean="0">
                        <a:ln>
                          <a:noFill/>
                        </a:ln>
                        <a:solidFill>
                          <a:schemeClr val="tx1"/>
                        </a:solidFill>
                        <a:effectLst/>
                        <a:latin typeface="+mn-lt"/>
                      </a:endParaRPr>
                    </a:p>
                  </a:txBody>
                  <a:tcPr horzOverflow="overflow"/>
                </a:tc>
              </a:tr>
              <a:tr h="1027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Yellow Fever</a:t>
                      </a:r>
                      <a:endParaRPr kumimoji="0" lang="en-US" sz="16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Navy, Marines, Army and Air Force alert forces and for deployment to high risk areas</a:t>
                      </a:r>
                      <a:endParaRPr kumimoji="0" lang="en-US" sz="1600" b="0" i="0" u="none" strike="noStrike" cap="none" normalizeH="0" baseline="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1</a:t>
                      </a:r>
                      <a:r>
                        <a:rPr kumimoji="0" lang="en-US" sz="1600" u="none" strike="noStrike" cap="none" normalizeH="0" baseline="30000" dirty="0" smtClean="0">
                          <a:ln>
                            <a:noFill/>
                          </a:ln>
                          <a:effectLst/>
                        </a:rPr>
                        <a:t>st</a:t>
                      </a:r>
                      <a:r>
                        <a:rPr kumimoji="0" lang="en-US" sz="1600" u="none" strike="noStrike" cap="none" normalizeH="0" baseline="0" dirty="0" smtClean="0">
                          <a:ln>
                            <a:noFill/>
                          </a:ln>
                          <a:effectLst/>
                        </a:rPr>
                        <a:t> shot, then booster every 10 years</a:t>
                      </a:r>
                      <a:endParaRPr kumimoji="0" lang="en-US" sz="1600" b="0" i="0" u="none" strike="noStrike" cap="none" normalizeH="0" baseline="0" dirty="0" smtClean="0">
                        <a:ln>
                          <a:noFill/>
                        </a:ln>
                        <a:solidFill>
                          <a:schemeClr val="tx1"/>
                        </a:solidFill>
                        <a:effectLst/>
                        <a:latin typeface="+mn-lt"/>
                      </a:endParaRPr>
                    </a:p>
                  </a:txBody>
                  <a:tcPr horzOverflow="overflow"/>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Risk of Dying</a:t>
            </a:r>
            <a:endParaRPr lang="en-US" dirty="0" smtClean="0"/>
          </a:p>
        </p:txBody>
      </p:sp>
      <p:graphicFrame>
        <p:nvGraphicFramePr>
          <p:cNvPr id="8" name="Content Placeholder 7"/>
          <p:cNvGraphicFramePr>
            <a:graphicFrameLocks noGrp="1"/>
          </p:cNvGraphicFramePr>
          <p:nvPr>
            <p:ph idx="1"/>
          </p:nvPr>
        </p:nvGraphicFramePr>
        <p:xfrm>
          <a:off x="457200" y="1600200"/>
          <a:ext cx="8229600" cy="33375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Smoking 10 cigarettes a day</a:t>
                      </a:r>
                      <a:endParaRPr lang="en-US" dirty="0"/>
                    </a:p>
                  </a:txBody>
                  <a:tcPr>
                    <a:solidFill>
                      <a:srgbClr val="003E7E"/>
                    </a:solidFill>
                  </a:tcPr>
                </a:tc>
                <a:tc>
                  <a:txBody>
                    <a:bodyPr/>
                    <a:lstStyle/>
                    <a:p>
                      <a:r>
                        <a:rPr lang="en-US" dirty="0" smtClean="0"/>
                        <a:t>One in 200</a:t>
                      </a:r>
                      <a:endParaRPr lang="en-US" dirty="0"/>
                    </a:p>
                  </a:txBody>
                  <a:tcPr>
                    <a:solidFill>
                      <a:srgbClr val="003E7E"/>
                    </a:solidFill>
                  </a:tcPr>
                </a:tc>
              </a:tr>
              <a:tr h="370840">
                <a:tc>
                  <a:txBody>
                    <a:bodyPr/>
                    <a:lstStyle/>
                    <a:p>
                      <a:r>
                        <a:rPr lang="en-US" dirty="0" smtClean="0"/>
                        <a:t>Road accident	 </a:t>
                      </a:r>
                      <a:endParaRPr lang="en-US" dirty="0"/>
                    </a:p>
                  </a:txBody>
                  <a:tcPr/>
                </a:tc>
                <a:tc>
                  <a:txBody>
                    <a:bodyPr/>
                    <a:lstStyle/>
                    <a:p>
                      <a:r>
                        <a:rPr lang="en-US" dirty="0" smtClean="0"/>
                        <a:t>One in 8,000</a:t>
                      </a:r>
                      <a:endParaRPr lang="en-US" dirty="0"/>
                    </a:p>
                  </a:txBody>
                  <a:tcPr/>
                </a:tc>
              </a:tr>
              <a:tr h="370840">
                <a:tc>
                  <a:txBody>
                    <a:bodyPr/>
                    <a:lstStyle/>
                    <a:p>
                      <a:r>
                        <a:rPr lang="en-US" dirty="0" smtClean="0"/>
                        <a:t>Playing soccer	 </a:t>
                      </a:r>
                      <a:endParaRPr lang="en-US" dirty="0"/>
                    </a:p>
                  </a:txBody>
                  <a:tcPr/>
                </a:tc>
                <a:tc>
                  <a:txBody>
                    <a:bodyPr/>
                    <a:lstStyle/>
                    <a:p>
                      <a:r>
                        <a:rPr lang="en-US" dirty="0" smtClean="0"/>
                        <a:t>One in 25,000</a:t>
                      </a:r>
                      <a:endParaRPr lang="en-US" dirty="0"/>
                    </a:p>
                  </a:txBody>
                  <a:tcPr/>
                </a:tc>
              </a:tr>
              <a:tr h="370840">
                <a:tc>
                  <a:txBody>
                    <a:bodyPr/>
                    <a:lstStyle/>
                    <a:p>
                      <a:r>
                        <a:rPr lang="en-US" dirty="0" smtClean="0"/>
                        <a:t>Homicide</a:t>
                      </a:r>
                      <a:endParaRPr lang="en-US" dirty="0"/>
                    </a:p>
                  </a:txBody>
                  <a:tcPr/>
                </a:tc>
                <a:tc>
                  <a:txBody>
                    <a:bodyPr/>
                    <a:lstStyle/>
                    <a:p>
                      <a:r>
                        <a:rPr lang="en-US" dirty="0" smtClean="0"/>
                        <a:t>One in 100,000</a:t>
                      </a:r>
                      <a:endParaRPr lang="en-US" dirty="0"/>
                    </a:p>
                  </a:txBody>
                  <a:tcPr/>
                </a:tc>
              </a:tr>
              <a:tr h="370840">
                <a:tc>
                  <a:txBody>
                    <a:bodyPr/>
                    <a:lstStyle/>
                    <a:p>
                      <a:r>
                        <a:rPr lang="en-US" dirty="0" smtClean="0"/>
                        <a:t>Terrorism attack in 2001 </a:t>
                      </a:r>
                      <a:endParaRPr lang="en-US" dirty="0"/>
                    </a:p>
                  </a:txBody>
                  <a:tcPr/>
                </a:tc>
                <a:tc>
                  <a:txBody>
                    <a:bodyPr/>
                    <a:lstStyle/>
                    <a:p>
                      <a:r>
                        <a:rPr lang="en-US" dirty="0" smtClean="0"/>
                        <a:t>One in 100,000</a:t>
                      </a:r>
                      <a:endParaRPr lang="en-US" dirty="0"/>
                    </a:p>
                  </a:txBody>
                  <a:tcPr/>
                </a:tc>
              </a:tr>
              <a:tr h="370840">
                <a:tc>
                  <a:txBody>
                    <a:bodyPr/>
                    <a:lstStyle/>
                    <a:p>
                      <a:r>
                        <a:rPr lang="en-US" dirty="0" smtClean="0"/>
                        <a:t>Hit by lightning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in 10, 000,000</a:t>
                      </a:r>
                    </a:p>
                  </a:txBody>
                  <a:tcPr/>
                </a:tc>
              </a:tr>
              <a:tr h="370840">
                <a:tc>
                  <a:txBody>
                    <a:bodyPr/>
                    <a:lstStyle/>
                    <a:p>
                      <a:r>
                        <a:rPr lang="en-US" dirty="0" smtClean="0"/>
                        <a:t>Terrorism attack in 1990’s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in 50,000,000</a:t>
                      </a:r>
                    </a:p>
                  </a:txBody>
                  <a:tcPr/>
                </a:tc>
              </a:tr>
              <a:tr h="370840">
                <a:tc>
                  <a:txBody>
                    <a:bodyPr/>
                    <a:lstStyle/>
                    <a:p>
                      <a:r>
                        <a:rPr lang="en-US" dirty="0" smtClean="0"/>
                        <a:t>Anthrax in 2001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in 50,000,000</a:t>
                      </a:r>
                    </a:p>
                  </a:txBody>
                  <a:tcPr/>
                </a:tc>
              </a:tr>
              <a:tr h="370840">
                <a:tc>
                  <a:txBody>
                    <a:bodyPr/>
                    <a:lstStyle/>
                    <a:p>
                      <a:r>
                        <a:rPr lang="en-US" dirty="0" smtClean="0"/>
                        <a:t>Smallpox  in 2001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than One in 50,000,000</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Biological Warfare Threats in Persian Gulf Conflicts</a:t>
            </a:r>
            <a:endParaRPr lang="en-US" dirty="0" smtClean="0"/>
          </a:p>
        </p:txBody>
      </p:sp>
      <p:sp>
        <p:nvSpPr>
          <p:cNvPr id="9219" name="Rectangle 3"/>
          <p:cNvSpPr>
            <a:spLocks noGrp="1" noChangeArrowheads="1"/>
          </p:cNvSpPr>
          <p:nvPr>
            <p:ph idx="1"/>
          </p:nvPr>
        </p:nvSpPr>
        <p:spPr/>
        <p:txBody>
          <a:bodyPr/>
          <a:lstStyle/>
          <a:p>
            <a:r>
              <a:rPr lang="en-US" smtClean="0"/>
              <a:t>Intelligence reports suggested that troops were at risk from weaponized biological warfare agents in Iraq</a:t>
            </a:r>
          </a:p>
          <a:p>
            <a:r>
              <a:rPr lang="en-US" smtClean="0"/>
              <a:t>Biological warfare agents of concern</a:t>
            </a:r>
          </a:p>
          <a:p>
            <a:pPr lvl="1"/>
            <a:r>
              <a:rPr lang="en-US" smtClean="0"/>
              <a:t>Botulinum toxin </a:t>
            </a:r>
          </a:p>
          <a:p>
            <a:pPr lvl="1"/>
            <a:r>
              <a:rPr lang="en-US" smtClean="0"/>
              <a:t>Smallpox </a:t>
            </a:r>
          </a:p>
          <a:p>
            <a:pPr lvl="1"/>
            <a:r>
              <a:rPr lang="en-US" smtClean="0"/>
              <a:t>Anthrax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Biological Weapons (BWs)</a:t>
            </a:r>
            <a:endParaRPr lang="en-US" dirty="0" smtClean="0"/>
          </a:p>
        </p:txBody>
      </p:sp>
      <p:sp>
        <p:nvSpPr>
          <p:cNvPr id="10243" name="Rectangle 3"/>
          <p:cNvSpPr>
            <a:spLocks noGrp="1" noChangeArrowheads="1"/>
          </p:cNvSpPr>
          <p:nvPr>
            <p:ph sz="half" idx="1"/>
          </p:nvPr>
        </p:nvSpPr>
        <p:spPr>
          <a:xfrm>
            <a:off x="457200" y="1600200"/>
            <a:ext cx="6019800" cy="4525963"/>
          </a:xfrm>
        </p:spPr>
        <p:txBody>
          <a:bodyPr/>
          <a:lstStyle/>
          <a:p>
            <a:r>
              <a:rPr lang="en-US" sz="2400" dirty="0" smtClean="0"/>
              <a:t>Biological warfare </a:t>
            </a:r>
          </a:p>
          <a:p>
            <a:pPr lvl="1"/>
            <a:r>
              <a:rPr lang="en-US" sz="2000" dirty="0" smtClean="0"/>
              <a:t>Employment in war of biological agents to injure or destroy people, animals, or crops</a:t>
            </a:r>
          </a:p>
          <a:p>
            <a:pPr lvl="1"/>
            <a:r>
              <a:rPr lang="en-US" sz="2000" dirty="0" smtClean="0"/>
              <a:t>Dispersal of microbes or their toxins to cause widespread illness, death and terror.</a:t>
            </a:r>
          </a:p>
          <a:p>
            <a:r>
              <a:rPr lang="en-US" sz="2400" dirty="0" smtClean="0"/>
              <a:t>Characteristics of BWs </a:t>
            </a:r>
          </a:p>
          <a:p>
            <a:pPr lvl="1"/>
            <a:r>
              <a:rPr lang="en-US" sz="2000" dirty="0" smtClean="0"/>
              <a:t>Low visibility</a:t>
            </a:r>
          </a:p>
          <a:p>
            <a:pPr lvl="1"/>
            <a:r>
              <a:rPr lang="en-US" sz="2000" dirty="0" smtClean="0"/>
              <a:t>High potency</a:t>
            </a:r>
          </a:p>
          <a:p>
            <a:pPr lvl="1"/>
            <a:r>
              <a:rPr lang="en-US" sz="2000" dirty="0" smtClean="0"/>
              <a:t>Substantial accessibility </a:t>
            </a:r>
          </a:p>
          <a:p>
            <a:pPr lvl="1"/>
            <a:r>
              <a:rPr lang="en-US" sz="2000" dirty="0" smtClean="0"/>
              <a:t>Relatively easy delivery</a:t>
            </a:r>
          </a:p>
          <a:p>
            <a:endParaRPr lang="en-US" sz="2400" dirty="0" smtClean="0"/>
          </a:p>
          <a:p>
            <a:endParaRPr lang="en-US" sz="2400" dirty="0" smtClean="0"/>
          </a:p>
          <a:p>
            <a:endParaRPr lang="en-US" sz="2400" dirty="0" smtClean="0"/>
          </a:p>
          <a:p>
            <a:pPr lvl="1"/>
            <a:endParaRPr lang="en-US" sz="2000" dirty="0" smtClean="0"/>
          </a:p>
          <a:p>
            <a:endParaRPr lang="en-US" sz="2400" dirty="0" smtClean="0"/>
          </a:p>
        </p:txBody>
      </p:sp>
      <p:pic>
        <p:nvPicPr>
          <p:cNvPr id="10244" name="Content Placeholder 5" descr="bacteria"/>
          <p:cNvPicPr>
            <a:picLocks noGrp="1" noChangeAspect="1" noChangeArrowheads="1"/>
          </p:cNvPicPr>
          <p:nvPr>
            <p:ph sz="half" idx="2"/>
          </p:nvPr>
        </p:nvPicPr>
        <p:blipFill>
          <a:blip r:embed="rId2" cstate="print"/>
          <a:srcRect/>
          <a:stretch>
            <a:fillRect/>
          </a:stretch>
        </p:blipFill>
        <p:spPr>
          <a:xfrm>
            <a:off x="6553200" y="1828800"/>
            <a:ext cx="1892300" cy="18923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History of Biological Warfare</a:t>
            </a:r>
            <a:endParaRPr lang="en-US" dirty="0" smtClean="0"/>
          </a:p>
        </p:txBody>
      </p:sp>
      <p:sp>
        <p:nvSpPr>
          <p:cNvPr id="11267" name="Rectangle 3"/>
          <p:cNvSpPr>
            <a:spLocks noGrp="1" noChangeArrowheads="1"/>
          </p:cNvSpPr>
          <p:nvPr>
            <p:ph idx="1"/>
          </p:nvPr>
        </p:nvSpPr>
        <p:spPr/>
        <p:txBody>
          <a:bodyPr/>
          <a:lstStyle/>
          <a:p>
            <a:r>
              <a:rPr lang="en-US" sz="2400" dirty="0" smtClean="0"/>
              <a:t>Use of BWs date back to antiquity</a:t>
            </a:r>
          </a:p>
          <a:p>
            <a:r>
              <a:rPr lang="en-US" sz="2400" dirty="0" smtClean="0"/>
              <a:t>Prior to the 20th Century, there were 3 methods of BW</a:t>
            </a:r>
          </a:p>
          <a:p>
            <a:pPr lvl="1"/>
            <a:r>
              <a:rPr lang="en-US" sz="2000" dirty="0" smtClean="0"/>
              <a:t>Deliberate poisoning of food and water</a:t>
            </a:r>
          </a:p>
          <a:p>
            <a:pPr lvl="2"/>
            <a:r>
              <a:rPr lang="en-US" sz="1800" dirty="0" smtClean="0"/>
              <a:t>Roman literature from 300 BC - animal cadavers were used to contaminate wells  </a:t>
            </a:r>
          </a:p>
          <a:p>
            <a:pPr lvl="1"/>
            <a:r>
              <a:rPr lang="en-US" sz="2000" dirty="0" smtClean="0"/>
              <a:t>Biological agents/toxins on weapons system</a:t>
            </a:r>
          </a:p>
          <a:p>
            <a:pPr lvl="2"/>
            <a:r>
              <a:rPr lang="en-US" sz="1800" dirty="0" smtClean="0"/>
              <a:t>Scythian archers infected their arrows by dipping them into decomposing bodies or blood mixed with manure – Circa 400BC</a:t>
            </a:r>
          </a:p>
          <a:p>
            <a:pPr lvl="1"/>
            <a:r>
              <a:rPr lang="en-US" sz="2000" dirty="0" smtClean="0"/>
              <a:t>Biological agents inoculated on fabrics.</a:t>
            </a:r>
          </a:p>
          <a:p>
            <a:pPr lvl="2"/>
            <a:r>
              <a:rPr lang="en-US" sz="1800" dirty="0" smtClean="0"/>
              <a:t>During the French &amp; Indian War, British forces in North America gave blankets from small pox patients to native Americans to create transmission of the disease to immunologically naïve tribes.</a:t>
            </a:r>
          </a:p>
          <a:p>
            <a:pPr lvl="2"/>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iWRIISC Template">
  <a:themeElements>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RIISC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IS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IS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IS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IS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IS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IS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IS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IS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IS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IS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IS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TriWRIISC Template</Template>
  <TotalTime>1322</TotalTime>
  <Words>2901</Words>
  <Application>Microsoft Office PowerPoint</Application>
  <PresentationFormat>On-screen Show (4:3)</PresentationFormat>
  <Paragraphs>408</Paragraphs>
  <Slides>49</Slides>
  <Notes>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TriWRIISC Template</vt:lpstr>
      <vt:lpstr>Anthrax, Smallpox and Multiple Vaccinations: What We Know and Do Not Know</vt:lpstr>
      <vt:lpstr>Rationale for Military Vaccinations</vt:lpstr>
      <vt:lpstr>Military Service Vaccinations</vt:lpstr>
      <vt:lpstr>Vaccines Routinely Administered to All Military Recruits (PGW)</vt:lpstr>
      <vt:lpstr>Vaccines Administered to Special Military Occupations (PGW Era)</vt:lpstr>
      <vt:lpstr>Risk of Dying</vt:lpstr>
      <vt:lpstr>Biological Warfare Threats in Persian Gulf Conflicts</vt:lpstr>
      <vt:lpstr>Biological Weapons (BWs)</vt:lpstr>
      <vt:lpstr>History of Biological Warfare</vt:lpstr>
      <vt:lpstr>History of Biological Warfare Contd.</vt:lpstr>
      <vt:lpstr>Bioterrorism</vt:lpstr>
      <vt:lpstr>The Threat of Bioterrorism Still Exists</vt:lpstr>
      <vt:lpstr>Biological Warfare Agents of Concern</vt:lpstr>
      <vt:lpstr>Anthrax</vt:lpstr>
      <vt:lpstr>Clinical Features of Anthrax</vt:lpstr>
      <vt:lpstr> Pulmonary Anthrax </vt:lpstr>
      <vt:lpstr>Smallpox</vt:lpstr>
      <vt:lpstr>Clinical Features of Smallpox</vt:lpstr>
      <vt:lpstr>Botulinum Toxins (BTs)</vt:lpstr>
      <vt:lpstr>Botulinum Toxin Warfare</vt:lpstr>
      <vt:lpstr>Mechanism of Action of BT</vt:lpstr>
      <vt:lpstr>Clinical Features of Botulism</vt:lpstr>
      <vt:lpstr>Botulism</vt:lpstr>
      <vt:lpstr>Risk of Dying</vt:lpstr>
      <vt:lpstr>Mandatory Military Vaccinations</vt:lpstr>
      <vt:lpstr>Vaccination Adverse Effects</vt:lpstr>
      <vt:lpstr>Bio-warfare Vaccines</vt:lpstr>
      <vt:lpstr>Botulinum Toxoid (BT)</vt:lpstr>
      <vt:lpstr>Smallpox Vaccine</vt:lpstr>
      <vt:lpstr>Smallpox Vaccine Contd.</vt:lpstr>
      <vt:lpstr>Anthrax Vaccine (AVA)</vt:lpstr>
      <vt:lpstr>AVA Immunization Policies (PGW)</vt:lpstr>
      <vt:lpstr>AVA – Public Perception</vt:lpstr>
      <vt:lpstr>PowerPoint Presentation</vt:lpstr>
      <vt:lpstr>Short-term Health Effects of AVA</vt:lpstr>
      <vt:lpstr>Long-term Health Effects of AVA</vt:lpstr>
      <vt:lpstr>Gaps in Current Knowledge</vt:lpstr>
      <vt:lpstr>Summary</vt:lpstr>
      <vt:lpstr>Considerations for Future Research</vt:lpstr>
      <vt:lpstr>PowerPoint Presentation</vt:lpstr>
      <vt:lpstr>PowerPoint Presentation</vt:lpstr>
      <vt:lpstr>PowerPoint Presentation</vt:lpstr>
      <vt:lpstr>PowerPoint Presentation</vt:lpstr>
      <vt:lpstr>PowerPoint Presentation</vt:lpstr>
      <vt:lpstr>PowerPoint Presentation</vt:lpstr>
      <vt:lpstr>So why should we care about Veterans’ vaccination concerns?  </vt:lpstr>
      <vt:lpstr>PowerPoint Presentation</vt:lpstr>
      <vt:lpstr>References</vt:lpstr>
      <vt:lpstr>References Contd.</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vhaeasosinuo</dc:creator>
  <cp:lastModifiedBy>Chua, Florence B.</cp:lastModifiedBy>
  <cp:revision>157</cp:revision>
  <dcterms:created xsi:type="dcterms:W3CDTF">2009-07-27T18:34:35Z</dcterms:created>
  <dcterms:modified xsi:type="dcterms:W3CDTF">2014-10-22T17:07:30Z</dcterms:modified>
</cp:coreProperties>
</file>