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13144444303524"/>
          <c:y val="5.8637626490693845E-2"/>
          <c:w val="0.79590949989280158"/>
          <c:h val="0.916609458423592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4D-4AF3-959C-344CD9571DB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4D-4AF3-959C-344CD9571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5400416"/>
        <c:axId val="315399104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1"/>
                      <c:pt idx="0">
                        <c:v>Category 1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CE4D-4AF3-959C-344CD9571DB9}"/>
                  </c:ext>
                </c:extLst>
              </c15:ser>
            </c15:filteredBarSeries>
          </c:ext>
        </c:extLst>
      </c:barChart>
      <c:catAx>
        <c:axId val="3154004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5399104"/>
        <c:crosses val="autoZero"/>
        <c:auto val="1"/>
        <c:lblAlgn val="ctr"/>
        <c:lblOffset val="100"/>
        <c:noMultiLvlLbl val="0"/>
      </c:catAx>
      <c:valAx>
        <c:axId val="315399104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400416"/>
        <c:crosses val="autoZero"/>
        <c:crossBetween val="between"/>
        <c:majorUnit val="20"/>
        <c:dispUnits>
          <c:builtInUnit val="hundreds"/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mpd="sng"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05928" y="1145754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41494" y="1145754"/>
            <a:ext cx="3690651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423750"/>
            <a:ext cx="1093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Exercise-Induced Bronchoconstriction (EIB) in Iraq/Afghanistan Veterans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237278"/>
            <a:ext cx="4969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Klein-Adams et al. </a:t>
            </a:r>
            <a:r>
              <a:rPr lang="en-US" sz="2000" i="1" dirty="0"/>
              <a:t>Military Medicine</a:t>
            </a:r>
            <a:r>
              <a:rPr lang="en-US" sz="2000" dirty="0"/>
              <a:t>. In press.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8BCC-5E53-4933-9429-9E85B915A501}"/>
              </a:ext>
            </a:extLst>
          </p:cNvPr>
          <p:cNvSpPr txBox="1"/>
          <p:nvPr/>
        </p:nvSpPr>
        <p:spPr>
          <a:xfrm>
            <a:off x="1439788" y="1376990"/>
            <a:ext cx="2008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Study Population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055226-92CB-49D7-96A4-20132F3C1031}"/>
              </a:ext>
            </a:extLst>
          </p:cNvPr>
          <p:cNvSpPr txBox="1"/>
          <p:nvPr/>
        </p:nvSpPr>
        <p:spPr>
          <a:xfrm>
            <a:off x="1126891" y="4761365"/>
            <a:ext cx="2729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Deployed veterans exposed to fine particulate matter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948BE-E368-4B69-9787-B4C5A2DDB36E}"/>
              </a:ext>
            </a:extLst>
          </p:cNvPr>
          <p:cNvSpPr txBox="1"/>
          <p:nvPr/>
        </p:nvSpPr>
        <p:spPr>
          <a:xfrm>
            <a:off x="5620549" y="1374848"/>
            <a:ext cx="1038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Method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22B8BA-0207-4625-B579-AD57D4C16DDF}"/>
              </a:ext>
            </a:extLst>
          </p:cNvPr>
          <p:cNvSpPr txBox="1"/>
          <p:nvPr/>
        </p:nvSpPr>
        <p:spPr>
          <a:xfrm>
            <a:off x="9229870" y="1379214"/>
            <a:ext cx="1162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Outcome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A38D00-C555-4671-B95D-CADB106CEEA0}"/>
              </a:ext>
            </a:extLst>
          </p:cNvPr>
          <p:cNvSpPr txBox="1"/>
          <p:nvPr/>
        </p:nvSpPr>
        <p:spPr>
          <a:xfrm>
            <a:off x="4536977" y="4188219"/>
            <a:ext cx="3099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Spirometry tests before and after an exercise challenge using standard vs. less conservative criteria for diagnosis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7DE13F-D3DA-4A4B-AAAE-A45D97BA839C}"/>
              </a:ext>
            </a:extLst>
          </p:cNvPr>
          <p:cNvSpPr txBox="1"/>
          <p:nvPr/>
        </p:nvSpPr>
        <p:spPr>
          <a:xfrm>
            <a:off x="8451157" y="4265973"/>
            <a:ext cx="27294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 number of veterans with exercise-induced bronchoconstriction doubled using less conservative criteria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37161035-23BC-4153-92B7-7A9E48CC406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528" y="2403109"/>
            <a:ext cx="1337217" cy="1337217"/>
          </a:xfrm>
          <a:prstGeom prst="rect">
            <a:avLst/>
          </a:prstGeom>
        </p:spPr>
      </p:pic>
      <p:graphicFrame>
        <p:nvGraphicFramePr>
          <p:cNvPr id="59" name="Chart 58">
            <a:extLst>
              <a:ext uri="{FF2B5EF4-FFF2-40B4-BE49-F238E27FC236}">
                <a16:creationId xmlns:a16="http://schemas.microsoft.com/office/drawing/2014/main" id="{8300C0EC-4D68-48C1-8B95-B0CF507404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6049765"/>
              </p:ext>
            </p:extLst>
          </p:nvPr>
        </p:nvGraphicFramePr>
        <p:xfrm>
          <a:off x="8664140" y="1714975"/>
          <a:ext cx="2729403" cy="2396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4" name="Group 23">
            <a:extLst>
              <a:ext uri="{FF2B5EF4-FFF2-40B4-BE49-F238E27FC236}">
                <a16:creationId xmlns:a16="http://schemas.microsoft.com/office/drawing/2014/main" id="{3A08F2C3-27B2-49F1-84EE-9FAB5D1FB8C8}"/>
              </a:ext>
            </a:extLst>
          </p:cNvPr>
          <p:cNvGrpSpPr/>
          <p:nvPr/>
        </p:nvGrpSpPr>
        <p:grpSpPr>
          <a:xfrm>
            <a:off x="8200827" y="2291147"/>
            <a:ext cx="3148989" cy="1515932"/>
            <a:chOff x="8200827" y="2636834"/>
            <a:chExt cx="3148989" cy="1515932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9A75D5F9-0220-4125-8343-E13EA7F1C50C}"/>
                </a:ext>
              </a:extLst>
            </p:cNvPr>
            <p:cNvSpPr txBox="1"/>
            <p:nvPr/>
          </p:nvSpPr>
          <p:spPr>
            <a:xfrm>
              <a:off x="9839274" y="3875767"/>
              <a:ext cx="15105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≥10% fall in FEV</a:t>
              </a:r>
              <a:r>
                <a:rPr lang="en-US" sz="1200" baseline="-25000" dirty="0"/>
                <a:t>1 </a:t>
              </a:r>
              <a:r>
                <a:rPr lang="en-US" sz="1200" dirty="0"/>
                <a:t>only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474A228-328E-4E62-BF63-F18B9F2D6571}"/>
                </a:ext>
              </a:extLst>
            </p:cNvPr>
            <p:cNvSpPr txBox="1"/>
            <p:nvPr/>
          </p:nvSpPr>
          <p:spPr>
            <a:xfrm>
              <a:off x="9668764" y="2858645"/>
              <a:ext cx="16787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≥10% fall in FEV</a:t>
              </a:r>
              <a:r>
                <a:rPr lang="en-US" sz="1200" baseline="-25000" dirty="0"/>
                <a:t>1</a:t>
              </a:r>
            </a:p>
            <a:p>
              <a:r>
                <a:rPr lang="en-US" sz="1200" dirty="0"/>
                <a:t>+ two additional criteria</a:t>
              </a:r>
            </a:p>
          </p:txBody>
        </p:sp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A4EF1F52-667D-411B-A328-9872704878F2}"/>
                </a:ext>
              </a:extLst>
            </p:cNvPr>
            <p:cNvCxnSpPr>
              <a:cxnSpLocks/>
              <a:endCxn id="61" idx="1"/>
            </p:cNvCxnSpPr>
            <p:nvPr/>
          </p:nvCxnSpPr>
          <p:spPr>
            <a:xfrm>
              <a:off x="9422780" y="3089478"/>
              <a:ext cx="2459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785E088-50D7-43C2-B1C8-EF813D617765}"/>
                </a:ext>
              </a:extLst>
            </p:cNvPr>
            <p:cNvCxnSpPr>
              <a:cxnSpLocks/>
              <a:endCxn id="60" idx="1"/>
            </p:cNvCxnSpPr>
            <p:nvPr/>
          </p:nvCxnSpPr>
          <p:spPr>
            <a:xfrm>
              <a:off x="9557254" y="4007948"/>
              <a:ext cx="282020" cy="63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36C98EA-70C5-46F1-8A92-4D8C19204F20}"/>
                </a:ext>
              </a:extLst>
            </p:cNvPr>
            <p:cNvSpPr txBox="1"/>
            <p:nvPr/>
          </p:nvSpPr>
          <p:spPr>
            <a:xfrm rot="16200000">
              <a:off x="7630126" y="3207535"/>
              <a:ext cx="14491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% veterans w/EIB</a:t>
              </a: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DFF2B5B0-6CE7-4A78-B84A-B39B7CB4F2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450" y="1824838"/>
            <a:ext cx="2008820" cy="1336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0F44AD7-A68B-4F62-BF20-DD6587780C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98" y="3291699"/>
            <a:ext cx="2027675" cy="133689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F466BF8-7293-4CE6-BF4D-CD8C259803D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386" y="2403109"/>
            <a:ext cx="1345371" cy="133721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1026876" y="5558780"/>
            <a:ext cx="1011988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Exercise-Induced Bronchoconstriction should be considered when evaluating veterans deployed to Iraq and Afghanistan</a:t>
            </a:r>
          </a:p>
        </p:txBody>
      </p:sp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97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28</cp:revision>
  <dcterms:created xsi:type="dcterms:W3CDTF">2019-10-30T12:33:31Z</dcterms:created>
  <dcterms:modified xsi:type="dcterms:W3CDTF">2020-01-17T14:11:39Z</dcterms:modified>
</cp:coreProperties>
</file>