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05928" y="1145754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41494" y="1145754"/>
            <a:ext cx="3690651" cy="4901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118950"/>
            <a:ext cx="10934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Effects of Linear Periodization Training on Performance Gains and Injury Prevention in a Garrisoned Military Unit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103928"/>
            <a:ext cx="5301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C. Heard, M. Wilcox, M. Falvo, M. Blatt, D. Helmer </a:t>
            </a:r>
            <a:r>
              <a:rPr lang="en-US" sz="2000" i="1" dirty="0"/>
              <a:t>J Mil Veterans Health</a:t>
            </a:r>
            <a:r>
              <a:rPr lang="en-US" sz="2000" dirty="0"/>
              <a:t>. Jul. 2020.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68BCC-5E53-4933-9429-9E85B915A501}"/>
              </a:ext>
            </a:extLst>
          </p:cNvPr>
          <p:cNvSpPr txBox="1"/>
          <p:nvPr/>
        </p:nvSpPr>
        <p:spPr>
          <a:xfrm>
            <a:off x="1699763" y="1289123"/>
            <a:ext cx="1447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Background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1948BE-E368-4B69-9787-B4C5A2DDB36E}"/>
              </a:ext>
            </a:extLst>
          </p:cNvPr>
          <p:cNvSpPr txBox="1"/>
          <p:nvPr/>
        </p:nvSpPr>
        <p:spPr>
          <a:xfrm>
            <a:off x="5620547" y="1289123"/>
            <a:ext cx="1038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Method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22B8BA-0207-4625-B579-AD57D4C16DDF}"/>
              </a:ext>
            </a:extLst>
          </p:cNvPr>
          <p:cNvSpPr txBox="1"/>
          <p:nvPr/>
        </p:nvSpPr>
        <p:spPr>
          <a:xfrm>
            <a:off x="9179632" y="1306474"/>
            <a:ext cx="1162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Outcome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602255" y="5625455"/>
            <a:ext cx="1098381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A standardized linear periodization training program is feasible and demonstrated improvements in fitness with low injury rates.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DD1066-7201-44CC-BB05-2FB0056256A9}"/>
              </a:ext>
            </a:extLst>
          </p:cNvPr>
          <p:cNvSpPr txBox="1"/>
          <p:nvPr/>
        </p:nvSpPr>
        <p:spPr>
          <a:xfrm>
            <a:off x="781050" y="1673465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Implementing fitness training policies is not standardized across US military branches and units. This contributes to lower performance and higher injury rates.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78DA53-B409-48D4-98FF-08B0512465C7}"/>
              </a:ext>
            </a:extLst>
          </p:cNvPr>
          <p:cNvSpPr txBox="1"/>
          <p:nvPr/>
        </p:nvSpPr>
        <p:spPr>
          <a:xfrm>
            <a:off x="894842" y="4609923"/>
            <a:ext cx="3057739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Could a conditioning program based on linear periodization address this gap?</a:t>
            </a:r>
          </a:p>
        </p:txBody>
      </p:sp>
      <p:pic>
        <p:nvPicPr>
          <p:cNvPr id="5" name="Picture 4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B8743A81-4438-4497-BF06-3CC73A0AD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625" y="3144308"/>
            <a:ext cx="1365510" cy="1365510"/>
          </a:xfrm>
          <a:prstGeom prst="ellipse">
            <a:avLst/>
          </a:prstGeom>
          <a:ln w="63500" cap="rnd">
            <a:solidFill>
              <a:srgbClr val="FF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FB93D3E-7429-4422-8891-316E85A8F573}"/>
              </a:ext>
            </a:extLst>
          </p:cNvPr>
          <p:cNvSpPr txBox="1"/>
          <p:nvPr/>
        </p:nvSpPr>
        <p:spPr>
          <a:xfrm>
            <a:off x="4611148" y="1676751"/>
            <a:ext cx="30577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Service members participated in an 11-week strength and conditioning program that increased load and repetitions over time.</a:t>
            </a:r>
          </a:p>
        </p:txBody>
      </p:sp>
      <p:pic>
        <p:nvPicPr>
          <p:cNvPr id="16" name="Picture 15" descr="A group of people standing on top of a pole&#10;&#10;Description automatically generated">
            <a:extLst>
              <a:ext uri="{FF2B5EF4-FFF2-40B4-BE49-F238E27FC236}">
                <a16:creationId xmlns:a16="http://schemas.microsoft.com/office/drawing/2014/main" id="{CFF1498D-8080-4AAC-8D0F-A6DEF75BC8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69"/>
          <a:stretch/>
        </p:blipFill>
        <p:spPr>
          <a:xfrm>
            <a:off x="4973119" y="3321296"/>
            <a:ext cx="2256356" cy="212513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40287E3-5031-494F-8F67-3C218271CA82}"/>
              </a:ext>
            </a:extLst>
          </p:cNvPr>
          <p:cNvSpPr txBox="1"/>
          <p:nvPr/>
        </p:nvSpPr>
        <p:spPr>
          <a:xfrm>
            <a:off x="8490721" y="2000611"/>
            <a:ext cx="3057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80% completed program</a:t>
            </a:r>
          </a:p>
        </p:txBody>
      </p:sp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AEA01FA8-6FEC-443A-B383-21B64B64BB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350" y="1718780"/>
            <a:ext cx="547730" cy="68285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BC9A048-2B18-42C9-8657-10401118054B}"/>
              </a:ext>
            </a:extLst>
          </p:cNvPr>
          <p:cNvSpPr txBox="1"/>
          <p:nvPr/>
        </p:nvSpPr>
        <p:spPr>
          <a:xfrm>
            <a:off x="8761724" y="3155373"/>
            <a:ext cx="25780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Cardiorespiratory fitness</a:t>
            </a:r>
          </a:p>
          <a:p>
            <a:endParaRPr lang="en-US" dirty="0"/>
          </a:p>
          <a:p>
            <a:r>
              <a:rPr lang="en-US" dirty="0"/>
              <a:t>Upper-body strength</a:t>
            </a:r>
          </a:p>
          <a:p>
            <a:endParaRPr lang="en-US" dirty="0"/>
          </a:p>
          <a:p>
            <a:r>
              <a:rPr lang="en-US" dirty="0"/>
              <a:t>Core strength</a:t>
            </a:r>
          </a:p>
          <a:p>
            <a:endParaRPr lang="en-US" dirty="0"/>
          </a:p>
          <a:p>
            <a:r>
              <a:rPr lang="en-US" dirty="0"/>
              <a:t>Injury rate</a:t>
            </a:r>
          </a:p>
          <a:p>
            <a:r>
              <a:rPr lang="en-US" sz="1400" dirty="0"/>
              <a:t>*1.3 injuries/100 person-months</a:t>
            </a:r>
            <a:endParaRPr lang="en-US" dirty="0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7EB60D39-68A9-49CC-9DAB-B7EB62D2CFBC}"/>
              </a:ext>
            </a:extLst>
          </p:cNvPr>
          <p:cNvSpPr/>
          <p:nvPr/>
        </p:nvSpPr>
        <p:spPr>
          <a:xfrm>
            <a:off x="8343900" y="3112501"/>
            <a:ext cx="293645" cy="44775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2E763659-0646-4AC3-A4C1-0B6882DEF4CF}"/>
              </a:ext>
            </a:extLst>
          </p:cNvPr>
          <p:cNvSpPr/>
          <p:nvPr/>
        </p:nvSpPr>
        <p:spPr>
          <a:xfrm>
            <a:off x="8343899" y="3658406"/>
            <a:ext cx="293645" cy="44775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BC263E53-84F8-484F-BFEE-A18CF2E3D174}"/>
              </a:ext>
            </a:extLst>
          </p:cNvPr>
          <p:cNvSpPr/>
          <p:nvPr/>
        </p:nvSpPr>
        <p:spPr>
          <a:xfrm>
            <a:off x="8361319" y="4204311"/>
            <a:ext cx="293645" cy="44775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Up 25">
            <a:extLst>
              <a:ext uri="{FF2B5EF4-FFF2-40B4-BE49-F238E27FC236}">
                <a16:creationId xmlns:a16="http://schemas.microsoft.com/office/drawing/2014/main" id="{DBF3799C-D882-4947-BD06-B70185381EB8}"/>
              </a:ext>
            </a:extLst>
          </p:cNvPr>
          <p:cNvSpPr/>
          <p:nvPr/>
        </p:nvSpPr>
        <p:spPr>
          <a:xfrm rot="10800000">
            <a:off x="8370125" y="4899105"/>
            <a:ext cx="293645" cy="44775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CCB83F1-3755-4008-8DFE-43015EF4304D}"/>
              </a:ext>
            </a:extLst>
          </p:cNvPr>
          <p:cNvSpPr txBox="1"/>
          <p:nvPr/>
        </p:nvSpPr>
        <p:spPr>
          <a:xfrm>
            <a:off x="8490721" y="2648677"/>
            <a:ext cx="271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From pre- to post-training:</a:t>
            </a:r>
          </a:p>
        </p:txBody>
      </p:sp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144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40</cp:revision>
  <dcterms:created xsi:type="dcterms:W3CDTF">2019-10-30T12:33:31Z</dcterms:created>
  <dcterms:modified xsi:type="dcterms:W3CDTF">2020-11-23T16:07:34Z</dcterms:modified>
</cp:coreProperties>
</file>