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16961" y="1148516"/>
            <a:ext cx="11116742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639421" y="1150447"/>
            <a:ext cx="7080848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158710"/>
            <a:ext cx="10934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Coping with Suicidal Urges: An Important Factor for Suicidal Risk Assessment and Intervention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2" y="6237278"/>
            <a:ext cx="4969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Interian et al. </a:t>
            </a:r>
            <a:r>
              <a:rPr lang="en-US" sz="2000" i="1" dirty="0"/>
              <a:t>Arch Suicide Res</a:t>
            </a:r>
            <a:r>
              <a:rPr lang="en-US" sz="2000" dirty="0"/>
              <a:t>. In press.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905100" y="5293740"/>
            <a:ext cx="1052416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Assessment of suicide-related coping may serve as a useful tool for predicting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suicide risk and informing intervention efforts.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DC84DA-6954-4051-BB4B-64C52AE26EB8}"/>
              </a:ext>
            </a:extLst>
          </p:cNvPr>
          <p:cNvSpPr txBox="1"/>
          <p:nvPr/>
        </p:nvSpPr>
        <p:spPr>
          <a:xfrm>
            <a:off x="1122540" y="4071776"/>
            <a:ext cx="3078147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Can better suicide-related coping help lower the risk of a suicide event? </a:t>
            </a:r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7DB536CA-7F00-4489-9D88-4512511037D2}"/>
              </a:ext>
            </a:extLst>
          </p:cNvPr>
          <p:cNvSpPr/>
          <p:nvPr/>
        </p:nvSpPr>
        <p:spPr>
          <a:xfrm>
            <a:off x="1764883" y="1801229"/>
            <a:ext cx="1723835" cy="1740958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5DCE0BA-64DB-4E13-97A5-77B4702B90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8" t="6422" r="11649" b="13529"/>
          <a:stretch/>
        </p:blipFill>
        <p:spPr>
          <a:xfrm>
            <a:off x="2083627" y="1992838"/>
            <a:ext cx="1162180" cy="128853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7B1A1D9-B999-4125-B6A3-4BB50110CB21}"/>
              </a:ext>
            </a:extLst>
          </p:cNvPr>
          <p:cNvSpPr txBox="1"/>
          <p:nvPr/>
        </p:nvSpPr>
        <p:spPr>
          <a:xfrm>
            <a:off x="862448" y="3302217"/>
            <a:ext cx="1180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</a:rPr>
              <a:t>distracting</a:t>
            </a:r>
          </a:p>
          <a:p>
            <a:pPr algn="ctr"/>
            <a:r>
              <a:rPr lang="en-US" i="1" dirty="0">
                <a:solidFill>
                  <a:schemeClr val="bg1"/>
                </a:solidFill>
              </a:rPr>
              <a:t>activities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D32C20-2A61-496C-8F3A-4417A434357A}"/>
              </a:ext>
            </a:extLst>
          </p:cNvPr>
          <p:cNvSpPr txBox="1"/>
          <p:nvPr/>
        </p:nvSpPr>
        <p:spPr>
          <a:xfrm>
            <a:off x="3236614" y="3321202"/>
            <a:ext cx="1324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</a:rPr>
              <a:t>professional</a:t>
            </a:r>
          </a:p>
          <a:p>
            <a:pPr algn="ctr"/>
            <a:r>
              <a:rPr lang="en-US" i="1" dirty="0">
                <a:solidFill>
                  <a:schemeClr val="bg1"/>
                </a:solidFill>
              </a:rPr>
              <a:t>support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5429F3-C48F-47E6-AF68-F0DF41271827}"/>
              </a:ext>
            </a:extLst>
          </p:cNvPr>
          <p:cNvSpPr txBox="1"/>
          <p:nvPr/>
        </p:nvSpPr>
        <p:spPr>
          <a:xfrm>
            <a:off x="3139960" y="1377226"/>
            <a:ext cx="114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</a:rPr>
              <a:t>socializing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CB34FC-815E-4EF0-8C2C-B2A7CC568747}"/>
              </a:ext>
            </a:extLst>
          </p:cNvPr>
          <p:cNvSpPr txBox="1"/>
          <p:nvPr/>
        </p:nvSpPr>
        <p:spPr>
          <a:xfrm>
            <a:off x="3488717" y="2290092"/>
            <a:ext cx="113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talking to </a:t>
            </a:r>
          </a:p>
          <a:p>
            <a:pPr algn="ctr"/>
            <a:r>
              <a:rPr lang="en-US" i="1" dirty="0">
                <a:solidFill>
                  <a:schemeClr val="bg1"/>
                </a:solidFill>
              </a:rPr>
              <a:t>someone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FDBF4E-747B-4294-BFED-048768D7DE87}"/>
              </a:ext>
            </a:extLst>
          </p:cNvPr>
          <p:cNvSpPr txBox="1"/>
          <p:nvPr/>
        </p:nvSpPr>
        <p:spPr>
          <a:xfrm>
            <a:off x="770051" y="1356024"/>
            <a:ext cx="1273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</a:rPr>
              <a:t>pleasurable</a:t>
            </a:r>
          </a:p>
          <a:p>
            <a:pPr algn="ctr"/>
            <a:r>
              <a:rPr lang="en-US" i="1" dirty="0">
                <a:solidFill>
                  <a:schemeClr val="bg1"/>
                </a:solidFill>
              </a:rPr>
              <a:t>activity</a:t>
            </a:r>
          </a:p>
        </p:txBody>
      </p:sp>
      <p:pic>
        <p:nvPicPr>
          <p:cNvPr id="23" name="Picture 22" descr="A picture containing umbrella, drawing&#10;&#10;Description automatically generated">
            <a:extLst>
              <a:ext uri="{FF2B5EF4-FFF2-40B4-BE49-F238E27FC236}">
                <a16:creationId xmlns:a16="http://schemas.microsoft.com/office/drawing/2014/main" id="{28E1DADE-083A-4BF5-8DB8-1B84ED153C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371" y="1560651"/>
            <a:ext cx="1222671" cy="152436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921289E-ADE0-4C96-ABC6-1354F316BE1A}"/>
              </a:ext>
            </a:extLst>
          </p:cNvPr>
          <p:cNvSpPr txBox="1"/>
          <p:nvPr/>
        </p:nvSpPr>
        <p:spPr>
          <a:xfrm>
            <a:off x="6529513" y="1689889"/>
            <a:ext cx="5042795" cy="132343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Yes! Veterans at high-risk for suicide were less likely to experience a suicidal event within 90 </a:t>
            </a:r>
          </a:p>
          <a:p>
            <a:r>
              <a:rPr lang="en-US" sz="2000" dirty="0"/>
              <a:t>days if they endorsed greater ability to use suicide-related coping.</a:t>
            </a:r>
          </a:p>
        </p:txBody>
      </p:sp>
      <p:pic>
        <p:nvPicPr>
          <p:cNvPr id="26" name="Graphic 25" descr="Lightbulb and gear">
            <a:extLst>
              <a:ext uri="{FF2B5EF4-FFF2-40B4-BE49-F238E27FC236}">
                <a16:creationId xmlns:a16="http://schemas.microsoft.com/office/drawing/2014/main" id="{FA8D2287-8755-4017-99DA-FE0C9DC3EE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40068" y="3481019"/>
            <a:ext cx="1413970" cy="141397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28E2B331-AAEB-4773-A681-B41D5F75D9AE}"/>
              </a:ext>
            </a:extLst>
          </p:cNvPr>
          <p:cNvSpPr txBox="1"/>
          <p:nvPr/>
        </p:nvSpPr>
        <p:spPr>
          <a:xfrm>
            <a:off x="6620620" y="3626023"/>
            <a:ext cx="504279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Based on the results of the study, indications that high-risk individuals express difficulty with suicide-related coping can serve as red flags for elevated short-term risk.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A89CF5-B955-460E-B0B3-945568B8A762}"/>
              </a:ext>
            </a:extLst>
          </p:cNvPr>
          <p:cNvSpPr txBox="1"/>
          <p:nvPr/>
        </p:nvSpPr>
        <p:spPr>
          <a:xfrm>
            <a:off x="754948" y="2324607"/>
            <a:ext cx="904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</a:rPr>
              <a:t>social</a:t>
            </a:r>
          </a:p>
          <a:p>
            <a:pPr algn="ctr"/>
            <a:r>
              <a:rPr lang="en-US" i="1" dirty="0">
                <a:solidFill>
                  <a:schemeClr val="bg1"/>
                </a:solidFill>
              </a:rPr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124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43</cp:revision>
  <dcterms:created xsi:type="dcterms:W3CDTF">2019-10-30T12:33:31Z</dcterms:created>
  <dcterms:modified xsi:type="dcterms:W3CDTF">2020-06-15T18:32:37Z</dcterms:modified>
</cp:coreProperties>
</file>