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92" autoAdjust="0"/>
    <p:restoredTop sz="94660"/>
  </p:normalViewPr>
  <p:slideViewPr>
    <p:cSldViewPr snapToGrid="0">
      <p:cViewPr varScale="1">
        <p:scale>
          <a:sx n="72" d="100"/>
          <a:sy n="72" d="100"/>
        </p:scale>
        <p:origin x="96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63254-EB3B-4608-829B-C09881B5F8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B95193-57ED-4747-87AC-D9006C6E05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D612D-84DF-48AE-AF5B-DC30C4A3D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924829-43F9-4BBA-84E0-7DB547F8C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6632E6-9E67-4FCD-B9A0-81BE6555E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833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0A39B-ABE1-4C21-91A5-E7FCEFF2E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C96C99-6925-41C0-8837-7DF443B652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29AE81-D7D8-42B4-9316-A8C4CF52D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C6FEEC-8746-4E38-A57C-0E1878EC2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D9E9CE-6BA8-472A-97A0-172CCA960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992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79CED6-98E0-4BA0-8C11-0795447159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4994F7-B317-4890-9D5D-6446EAF317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90600C-0306-46C2-891A-BDB66747B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2755AB-C12D-4190-94C0-B3F518E56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803C10-9107-4229-8EE0-9376E579B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41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6AD50-15B1-4127-8108-8D5E9AD67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223C4-76C6-4C4E-B761-167A336294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274333-1CD5-4795-8BB1-63A6AC1AB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F07847-8E95-4E47-9CFC-D6C22653A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434F4-D522-464E-A45C-29986F7A5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975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70DCC-B868-4F83-A76E-C1601AD6F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BE74A8-B7FF-4C45-ADA1-27FD201850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751E98-4412-41C6-B73D-2CD765DF7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B82846-ACDF-49F0-95A9-C43D107B5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485F46-900B-46C6-A87F-4DF684046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666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2BE18-A963-4036-9B44-55251413D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9C1CB5-80B7-4172-B82E-A157528247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F13C5E-7F96-42ED-A572-315614D83E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B89F55-BB21-467B-9B18-3EED90088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12963E-3085-4A9A-AD75-EB5680106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FCFDD3-608F-4D50-A0F3-87A2E143D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973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45BE6-C7E6-4F3C-B887-7E7AE39C1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8D3555-333D-4D7D-9B9E-0373E45AFE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992DCB-52E3-4A30-8402-049DE6D08E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5B8EAE-C66B-4665-A7FD-59A7ACAB47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2494D9-D8E3-4A24-B543-1025D5CD50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09CD5A-D930-4BF1-9EAE-096E2314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84E632-E0C9-440F-B221-768D1AD7B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863E11-5B9F-4B93-B024-0EF75E956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092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730C9-EC1E-4E23-B97C-F844AD905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D02C72-AE5E-4E44-A89D-29B360E24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1203BC-FB33-44EA-83AB-D52475788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DE57C0-024A-4228-84D8-6D9D02751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169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5A6DC7-23BB-4102-A719-959C3ED2C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3CC4D3-5888-438C-A5A2-0DF79C94E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614E41-1AE3-47C5-B899-09D7905D3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704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19E43-58AE-45C3-88D7-8DFA5375B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75E75E-E451-4207-8C80-583E2AA76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989E67-B1B3-412C-B300-50332C2717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AB99CB-DA12-41A7-B937-7480D3C57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80431F-A502-418B-9F00-90151EAC2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D1972D-8520-4E57-8EC4-1B1FC905B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524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84180-93FD-4DB6-9BA8-3DC919B4C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89A676-3403-4F96-AA86-BABC0DFA01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49A850-43AD-48FE-A8C7-1509F06771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84647A-797A-4003-A665-5577FA716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117992-7EE3-4C3D-8FC0-5970C2CBD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017AA8-B183-459F-85E5-CB6A6266D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113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7C4CC3-2C82-4747-98D4-8743CE49F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5F0432-4865-46C2-8AF1-17C367BA97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069A3-4A64-4A05-8228-BB6C674CDA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D3BE8-12F2-4195-BA71-D9C8B9A2A41C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2282D3-A36E-4267-ABAE-FF1F1BDF1E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50373B-C909-4958-9291-EE1631FDFF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353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6C45AF6-0806-4FDB-B7A2-C859561834B5}"/>
              </a:ext>
            </a:extLst>
          </p:cNvPr>
          <p:cNvSpPr/>
          <p:nvPr/>
        </p:nvSpPr>
        <p:spPr>
          <a:xfrm>
            <a:off x="605928" y="1145754"/>
            <a:ext cx="10983817" cy="490195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Study Population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DFDF0A5-2CE5-41D5-995C-B7F54C7A56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2576" y="6112677"/>
            <a:ext cx="1136692" cy="64953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DDA35DD0-E077-4030-822A-4C3257CD9109}"/>
              </a:ext>
            </a:extLst>
          </p:cNvPr>
          <p:cNvSpPr/>
          <p:nvPr/>
        </p:nvSpPr>
        <p:spPr>
          <a:xfrm>
            <a:off x="4241494" y="1145754"/>
            <a:ext cx="7344578" cy="49019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4BD2BFC-1DF5-4496-BEC6-03A79937A4A0}"/>
              </a:ext>
            </a:extLst>
          </p:cNvPr>
          <p:cNvSpPr txBox="1"/>
          <p:nvPr/>
        </p:nvSpPr>
        <p:spPr>
          <a:xfrm>
            <a:off x="637458" y="132206"/>
            <a:ext cx="10934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Towards the objective assessment of suicidal states: Some neurocognitive deficits may be temporally related to suicide attempt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BFEA3A-F9E0-4709-BC03-CF18F74D210F}"/>
              </a:ext>
            </a:extLst>
          </p:cNvPr>
          <p:cNvSpPr txBox="1"/>
          <p:nvPr/>
        </p:nvSpPr>
        <p:spPr>
          <a:xfrm>
            <a:off x="651222" y="6237278"/>
            <a:ext cx="49693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Interian et al. </a:t>
            </a:r>
            <a:r>
              <a:rPr lang="en-US" sz="2000" i="1" dirty="0"/>
              <a:t>Psychiatry Research</a:t>
            </a:r>
            <a:r>
              <a:rPr lang="en-US" sz="2000" dirty="0"/>
              <a:t>. May 2020.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B468BCC-5E53-4933-9429-9E85B915A501}"/>
              </a:ext>
            </a:extLst>
          </p:cNvPr>
          <p:cNvSpPr txBox="1"/>
          <p:nvPr/>
        </p:nvSpPr>
        <p:spPr>
          <a:xfrm>
            <a:off x="932842" y="1374848"/>
            <a:ext cx="29817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Suicide is the 10</a:t>
            </a:r>
            <a:r>
              <a:rPr lang="en-US" sz="2000" b="1" baseline="30000" dirty="0"/>
              <a:t>th</a:t>
            </a:r>
            <a:r>
              <a:rPr lang="en-US" sz="2000" b="1" dirty="0"/>
              <a:t> leading cause of death in the U.S.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E1948BE-E368-4B69-9787-B4C5A2DDB36E}"/>
              </a:ext>
            </a:extLst>
          </p:cNvPr>
          <p:cNvSpPr txBox="1"/>
          <p:nvPr/>
        </p:nvSpPr>
        <p:spPr>
          <a:xfrm>
            <a:off x="893086" y="3870909"/>
            <a:ext cx="30781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Do deficits in neurocognition fluctuate around the time of a suicide attempt?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B22B8BA-0207-4625-B579-AD57D4C16DDF}"/>
              </a:ext>
            </a:extLst>
          </p:cNvPr>
          <p:cNvSpPr txBox="1"/>
          <p:nvPr/>
        </p:nvSpPr>
        <p:spPr>
          <a:xfrm>
            <a:off x="5480681" y="1250690"/>
            <a:ext cx="48662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Among the study patients (n=141 Veterans):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D9AD865-3112-46F2-827E-52D245CD77C3}"/>
              </a:ext>
            </a:extLst>
          </p:cNvPr>
          <p:cNvSpPr txBox="1"/>
          <p:nvPr/>
        </p:nvSpPr>
        <p:spPr>
          <a:xfrm>
            <a:off x="1026876" y="5558780"/>
            <a:ext cx="10098324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Neurocognitive deficits may serve as objective markers of short-term suicide risk.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E787DBE-A7AF-4FE1-934F-C8E7E8EF7EE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80"/>
          <a:stretch/>
        </p:blipFill>
        <p:spPr>
          <a:xfrm>
            <a:off x="1651219" y="2130901"/>
            <a:ext cx="1544983" cy="1550441"/>
          </a:xfrm>
          <a:prstGeom prst="rect">
            <a:avLst/>
          </a:prstGeom>
        </p:spPr>
      </p:pic>
      <p:sp>
        <p:nvSpPr>
          <p:cNvPr id="20" name="Oval 19">
            <a:extLst>
              <a:ext uri="{FF2B5EF4-FFF2-40B4-BE49-F238E27FC236}">
                <a16:creationId xmlns:a16="http://schemas.microsoft.com/office/drawing/2014/main" id="{A0F3F2AD-F26C-440D-9538-BDA62F0D7764}"/>
              </a:ext>
            </a:extLst>
          </p:cNvPr>
          <p:cNvSpPr/>
          <p:nvPr/>
        </p:nvSpPr>
        <p:spPr>
          <a:xfrm>
            <a:off x="5076529" y="2081978"/>
            <a:ext cx="2169326" cy="14988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recent suicide attempt 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2454E4BB-0E44-4E5E-A7FE-18B3E2CB216A}"/>
              </a:ext>
            </a:extLst>
          </p:cNvPr>
          <p:cNvSpPr/>
          <p:nvPr/>
        </p:nvSpPr>
        <p:spPr>
          <a:xfrm>
            <a:off x="8748913" y="2970646"/>
            <a:ext cx="1921565" cy="9144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            memory    </a:t>
            </a:r>
          </a:p>
          <a:p>
            <a:r>
              <a:rPr lang="en-US" dirty="0"/>
              <a:t>         recognition*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55D26044-AE6D-4293-9E54-FAB1E61F4C3E}"/>
              </a:ext>
            </a:extLst>
          </p:cNvPr>
          <p:cNvSpPr/>
          <p:nvPr/>
        </p:nvSpPr>
        <p:spPr>
          <a:xfrm>
            <a:off x="8722514" y="1849898"/>
            <a:ext cx="1921565" cy="9144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           response    </a:t>
            </a:r>
          </a:p>
          <a:p>
            <a:r>
              <a:rPr lang="en-US" dirty="0"/>
              <a:t>          inhibition*</a:t>
            </a:r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53A2E9A8-BA85-4875-B9FB-1D493E1ED3FB}"/>
              </a:ext>
            </a:extLst>
          </p:cNvPr>
          <p:cNvSpPr/>
          <p:nvPr/>
        </p:nvSpPr>
        <p:spPr>
          <a:xfrm>
            <a:off x="9025534" y="2075924"/>
            <a:ext cx="223744" cy="55123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1DF3A19C-6DFF-46BA-8D41-8BD10F853B08}"/>
              </a:ext>
            </a:extLst>
          </p:cNvPr>
          <p:cNvCxnSpPr>
            <a:cxnSpLocks/>
          </p:cNvCxnSpPr>
          <p:nvPr/>
        </p:nvCxnSpPr>
        <p:spPr>
          <a:xfrm flipV="1">
            <a:off x="7300155" y="2389932"/>
            <a:ext cx="1313758" cy="33779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F7D60A5-DFEF-408F-BF95-0BCCE9E15B18}"/>
              </a:ext>
            </a:extLst>
          </p:cNvPr>
          <p:cNvCxnSpPr>
            <a:cxnSpLocks/>
          </p:cNvCxnSpPr>
          <p:nvPr/>
        </p:nvCxnSpPr>
        <p:spPr>
          <a:xfrm>
            <a:off x="7300155" y="2999844"/>
            <a:ext cx="1313758" cy="33668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4" name="Arrow: Down 33">
            <a:extLst>
              <a:ext uri="{FF2B5EF4-FFF2-40B4-BE49-F238E27FC236}">
                <a16:creationId xmlns:a16="http://schemas.microsoft.com/office/drawing/2014/main" id="{65B7B6AF-D2AB-430D-A77D-7CA743DB69C9}"/>
              </a:ext>
            </a:extLst>
          </p:cNvPr>
          <p:cNvSpPr/>
          <p:nvPr/>
        </p:nvSpPr>
        <p:spPr>
          <a:xfrm>
            <a:off x="9062734" y="3152229"/>
            <a:ext cx="223744" cy="55123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282E081-DB8E-4ABB-A8BC-C82F8994927F}"/>
              </a:ext>
            </a:extLst>
          </p:cNvPr>
          <p:cNvSpPr txBox="1"/>
          <p:nvPr/>
        </p:nvSpPr>
        <p:spPr>
          <a:xfrm>
            <a:off x="4558748" y="4067262"/>
            <a:ext cx="67004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*Both neurocognitive tasks reflected a deficit after a more recent suicide attempt.</a:t>
            </a:r>
          </a:p>
        </p:txBody>
      </p:sp>
      <p:pic>
        <p:nvPicPr>
          <p:cNvPr id="36" name="Graphic 35" descr="Lightbulb and gear">
            <a:extLst>
              <a:ext uri="{FF2B5EF4-FFF2-40B4-BE49-F238E27FC236}">
                <a16:creationId xmlns:a16="http://schemas.microsoft.com/office/drawing/2014/main" id="{DC03BBF9-2EF9-437D-A99C-413BD8FC7B0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663110" y="4731204"/>
            <a:ext cx="774677" cy="774677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5D496BD5-1A90-4DF8-BE72-30695764B59D}"/>
              </a:ext>
            </a:extLst>
          </p:cNvPr>
          <p:cNvSpPr txBox="1"/>
          <p:nvPr/>
        </p:nvSpPr>
        <p:spPr>
          <a:xfrm>
            <a:off x="5446642" y="4867933"/>
            <a:ext cx="54996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chemeClr val="bg1"/>
                </a:solidFill>
              </a:rPr>
              <a:t>Neurocognitive tests can provide non-invasive, short, objective measurements used to detect recent suicide attempts.</a:t>
            </a:r>
          </a:p>
        </p:txBody>
      </p:sp>
    </p:spTree>
    <p:extLst>
      <p:ext uri="{BB962C8B-B14F-4D97-AF65-F5344CB8AC3E}">
        <p14:creationId xmlns:p14="http://schemas.microsoft.com/office/powerpoint/2010/main" val="24939095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957</TotalTime>
  <Words>123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McSwain, Melissa</dc:creator>
  <cp:lastModifiedBy>McSwain, Melissa</cp:lastModifiedBy>
  <cp:revision>44</cp:revision>
  <dcterms:created xsi:type="dcterms:W3CDTF">2019-10-30T12:33:31Z</dcterms:created>
  <dcterms:modified xsi:type="dcterms:W3CDTF">2020-05-13T14:37:25Z</dcterms:modified>
</cp:coreProperties>
</file>