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37458" y="1145754"/>
            <a:ext cx="10983817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Study Population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94692" y="1145754"/>
            <a:ext cx="3690651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139270"/>
            <a:ext cx="10934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Under-recognition of medically unexplained symptom (MUS) conditions among US Veterans with Gulf War Illness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2" y="6237278"/>
            <a:ext cx="4969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Kane et al. </a:t>
            </a:r>
            <a:r>
              <a:rPr lang="en-US" sz="2000" i="1" dirty="0" err="1"/>
              <a:t>PLoS</a:t>
            </a:r>
            <a:r>
              <a:rPr lang="en-US" sz="2000" i="1" dirty="0"/>
              <a:t> ONE</a:t>
            </a:r>
            <a:r>
              <a:rPr lang="en-US" sz="2000" dirty="0"/>
              <a:t>. Dec. 7, 2021.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68BCC-5E53-4933-9429-9E85B915A501}"/>
              </a:ext>
            </a:extLst>
          </p:cNvPr>
          <p:cNvSpPr txBox="1"/>
          <p:nvPr/>
        </p:nvSpPr>
        <p:spPr>
          <a:xfrm>
            <a:off x="1439788" y="1265230"/>
            <a:ext cx="2008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Study Population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948BE-E368-4B69-9787-B4C5A2DDB36E}"/>
              </a:ext>
            </a:extLst>
          </p:cNvPr>
          <p:cNvSpPr txBox="1"/>
          <p:nvPr/>
        </p:nvSpPr>
        <p:spPr>
          <a:xfrm>
            <a:off x="5620549" y="1242768"/>
            <a:ext cx="948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22B8BA-0207-4625-B579-AD57D4C16DDF}"/>
              </a:ext>
            </a:extLst>
          </p:cNvPr>
          <p:cNvSpPr txBox="1"/>
          <p:nvPr/>
        </p:nvSpPr>
        <p:spPr>
          <a:xfrm>
            <a:off x="9372056" y="1217951"/>
            <a:ext cx="92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Impact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1090856" y="5267658"/>
            <a:ext cx="10098324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Greater acknowledgement and validation of MUS conditions may increase patient engagement with healthcare as well as provider and patient satisfaction with care.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FFE7311-C92A-4922-AEED-9185842A64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37"/>
          <a:stretch/>
        </p:blipFill>
        <p:spPr>
          <a:xfrm>
            <a:off x="1637135" y="1930867"/>
            <a:ext cx="1615191" cy="168779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52368E-7593-4EC0-9969-210FD6721DBA}"/>
              </a:ext>
            </a:extLst>
          </p:cNvPr>
          <p:cNvSpPr txBox="1"/>
          <p:nvPr/>
        </p:nvSpPr>
        <p:spPr>
          <a:xfrm>
            <a:off x="792480" y="3827792"/>
            <a:ext cx="33121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204 Gulf War Veterans who met case criteria for Gulf War Illness*</a:t>
            </a:r>
          </a:p>
          <a:p>
            <a:pPr algn="ctr"/>
            <a:endParaRPr lang="en-US" dirty="0"/>
          </a:p>
          <a:p>
            <a:pPr algn="ctr"/>
            <a:r>
              <a:rPr lang="en-US" sz="1400" dirty="0"/>
              <a:t>*IBS, fibromyalgia, chronic fatigue, etc.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7F4453-F88F-4BC9-B0B0-7437FDE89812}"/>
              </a:ext>
            </a:extLst>
          </p:cNvPr>
          <p:cNvSpPr txBox="1"/>
          <p:nvPr/>
        </p:nvSpPr>
        <p:spPr>
          <a:xfrm>
            <a:off x="4653280" y="1907668"/>
            <a:ext cx="3058160" cy="70788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</a:rPr>
              <a:t>29%</a:t>
            </a:r>
            <a:r>
              <a:rPr lang="en-US" sz="2000" dirty="0">
                <a:solidFill>
                  <a:schemeClr val="bg1"/>
                </a:solidFill>
              </a:rPr>
              <a:t> had a clinical diagnosis of a MUS condition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108600-B8C0-4785-9F87-4C3920FBA7A6}"/>
              </a:ext>
            </a:extLst>
          </p:cNvPr>
          <p:cNvSpPr txBox="1"/>
          <p:nvPr/>
        </p:nvSpPr>
        <p:spPr>
          <a:xfrm>
            <a:off x="4653280" y="3889331"/>
            <a:ext cx="3058160" cy="10156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</a:rPr>
              <a:t>38%</a:t>
            </a:r>
            <a:r>
              <a:rPr lang="en-US" sz="2000" dirty="0">
                <a:solidFill>
                  <a:schemeClr val="bg1"/>
                </a:solidFill>
              </a:rPr>
              <a:t> were service-connected for a MUS condition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9002210-5BFF-4864-856B-D1B2EADE97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535" y="2735322"/>
            <a:ext cx="1071650" cy="10716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639F48-C0E6-4F68-A1F8-B142CC554FA0}"/>
              </a:ext>
            </a:extLst>
          </p:cNvPr>
          <p:cNvSpPr txBox="1"/>
          <p:nvPr/>
        </p:nvSpPr>
        <p:spPr>
          <a:xfrm>
            <a:off x="8476982" y="1711683"/>
            <a:ext cx="2712197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MUS conditions in Gulf War Veterans are under-recognized.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109EC5-5C2B-4F42-AE25-59A6B6BB7DD1}"/>
              </a:ext>
            </a:extLst>
          </p:cNvPr>
          <p:cNvSpPr txBox="1"/>
          <p:nvPr/>
        </p:nvSpPr>
        <p:spPr>
          <a:xfrm>
            <a:off x="8405965" y="2802820"/>
            <a:ext cx="28542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More likely diagnosed and service-connected for musculoskeletal-related and mental health conditions than MUS.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3EDF8C-F676-4ADE-878E-12036841BBCE}"/>
              </a:ext>
            </a:extLst>
          </p:cNvPr>
          <p:cNvSpPr txBox="1"/>
          <p:nvPr/>
        </p:nvSpPr>
        <p:spPr>
          <a:xfrm>
            <a:off x="8343931" y="4309239"/>
            <a:ext cx="2916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Providers may need education to facilitate diagnosis.</a:t>
            </a:r>
          </a:p>
        </p:txBody>
      </p:sp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130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38</cp:revision>
  <dcterms:created xsi:type="dcterms:W3CDTF">2019-10-30T12:33:31Z</dcterms:created>
  <dcterms:modified xsi:type="dcterms:W3CDTF">2022-02-15T16:26:16Z</dcterms:modified>
</cp:coreProperties>
</file>