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ied, Dennis A." initials="FDA" lastIdx="3" clrIdx="0">
    <p:extLst>
      <p:ext uri="{19B8F6BF-5375-455C-9EA6-DF929625EA0E}">
        <p15:presenceInfo xmlns:p15="http://schemas.microsoft.com/office/powerpoint/2012/main" userId="S::Dennis.Fried@va.gov::eb229569-b699-4241-ba0e-011ce0424b2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63254-EB3B-4608-829B-C09881B5F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95193-57ED-4747-87AC-D9006C6E0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D612D-84DF-48AE-AF5B-DC30C4A3D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24829-43F9-4BBA-84E0-7DB547F8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632E6-9E67-4FCD-B9A0-81BE6555E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3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0A39B-ABE1-4C21-91A5-E7FCEFF2E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C96C99-6925-41C0-8837-7DF443B65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9AE81-D7D8-42B4-9316-A8C4CF52D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6FEEC-8746-4E38-A57C-0E1878EC2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9E9CE-6BA8-472A-97A0-172CCA96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9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79CED6-98E0-4BA0-8C11-0795447159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4994F7-B317-4890-9D5D-6446EAF31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0600C-0306-46C2-891A-BDB66747B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755AB-C12D-4190-94C0-B3F518E56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03C10-9107-4229-8EE0-9376E579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4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6AD50-15B1-4127-8108-8D5E9AD67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223C4-76C6-4C4E-B761-167A33629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74333-1CD5-4795-8BB1-63A6AC1A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7847-8E95-4E47-9CFC-D6C22653A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434F4-D522-464E-A45C-29986F7A5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7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70DCC-B868-4F83-A76E-C1601AD6F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E74A8-B7FF-4C45-ADA1-27FD20185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51E98-4412-41C6-B73D-2CD765DF7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82846-ACDF-49F0-95A9-C43D107B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85F46-900B-46C6-A87F-4DF68404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6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2BE18-A963-4036-9B44-55251413D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C1CB5-80B7-4172-B82E-A1575282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F13C5E-7F96-42ED-A572-315614D83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89F55-BB21-467B-9B18-3EED90088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2963E-3085-4A9A-AD75-EB568010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FDD3-608F-4D50-A0F3-87A2E143D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7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45BE6-C7E6-4F3C-B887-7E7AE39C1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D3555-333D-4D7D-9B9E-0373E45AF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92DCB-52E3-4A30-8402-049DE6D08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5B8EAE-C66B-4665-A7FD-59A7ACAB47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2494D9-D8E3-4A24-B543-1025D5CD5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09CD5A-D930-4BF1-9EAE-096E2314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84E632-E0C9-440F-B221-768D1AD7B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863E11-5B9F-4B93-B024-0EF75E956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9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730C9-EC1E-4E23-B97C-F844AD905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02C72-AE5E-4E44-A89D-29B360E2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203BC-FB33-44EA-83AB-D52475788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DE57C0-024A-4228-84D8-6D9D02751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6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5A6DC7-23BB-4102-A719-959C3ED2C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3CC4D3-5888-438C-A5A2-0DF79C94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14E41-1AE3-47C5-B899-09D7905D3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0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19E43-58AE-45C3-88D7-8DFA5375B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5E75E-E451-4207-8C80-583E2AA76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89E67-B1B3-412C-B300-50332C271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AB99CB-DA12-41A7-B937-7480D3C57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0431F-A502-418B-9F00-90151EAC2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1972D-8520-4E57-8EC4-1B1FC905B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2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84180-93FD-4DB6-9BA8-3DC919B4C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89A676-3403-4F96-AA86-BABC0DFA01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9A850-43AD-48FE-A8C7-1509F0677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4647A-797A-4003-A665-5577FA716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17992-7EE3-4C3D-8FC0-5970C2CBD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17AA8-B183-459F-85E5-CB6A6266D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1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7C4CC3-2C82-4747-98D4-8743CE49F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F0432-4865-46C2-8AF1-17C367BA9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069A3-4A64-4A05-8228-BB6C674CD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D3BE8-12F2-4195-BA71-D9C8B9A2A41C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282D3-A36E-4267-ABAE-FF1F1BDF1E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0373B-C909-4958-9291-EE1631FDF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5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C45AF6-0806-4FDB-B7A2-C859561834B5}"/>
              </a:ext>
            </a:extLst>
          </p:cNvPr>
          <p:cNvSpPr/>
          <p:nvPr/>
        </p:nvSpPr>
        <p:spPr>
          <a:xfrm>
            <a:off x="605928" y="827705"/>
            <a:ext cx="10983817" cy="51966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Study Population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A35DD0-E077-4030-822A-4C3257CD9109}"/>
              </a:ext>
            </a:extLst>
          </p:cNvPr>
          <p:cNvSpPr/>
          <p:nvPr/>
        </p:nvSpPr>
        <p:spPr>
          <a:xfrm>
            <a:off x="4241494" y="833684"/>
            <a:ext cx="7344578" cy="51906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FDF0A5-2CE5-41D5-995C-B7F54C7A56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576" y="6112677"/>
            <a:ext cx="1136692" cy="64953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4BD2BFC-1DF5-4496-BEC6-03A79937A4A0}"/>
              </a:ext>
            </a:extLst>
          </p:cNvPr>
          <p:cNvSpPr txBox="1"/>
          <p:nvPr/>
        </p:nvSpPr>
        <p:spPr>
          <a:xfrm>
            <a:off x="311426" y="192702"/>
            <a:ext cx="11569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Mental Health Conditions and Hospitalizations for Ambulatory Care Sensitive Conditions Among Veterans with Diabetes, who are dually-enrolled in VA and Medicare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BFEA3A-F9E0-4709-BC03-CF18F74D210F}"/>
              </a:ext>
            </a:extLst>
          </p:cNvPr>
          <p:cNvSpPr txBox="1"/>
          <p:nvPr/>
        </p:nvSpPr>
        <p:spPr>
          <a:xfrm>
            <a:off x="651221" y="6237278"/>
            <a:ext cx="82542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Helmer, Rowneki, Tseng, Fried, Jani et al. </a:t>
            </a:r>
            <a:r>
              <a:rPr lang="en-US" sz="2000" i="1" dirty="0"/>
              <a:t>Am Health Drug Benefits</a:t>
            </a:r>
            <a:r>
              <a:rPr lang="en-US" sz="2000" dirty="0"/>
              <a:t>. Apr. 2020.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9AD865-3112-46F2-827E-52D245CD77C3}"/>
              </a:ext>
            </a:extLst>
          </p:cNvPr>
          <p:cNvSpPr txBox="1"/>
          <p:nvPr/>
        </p:nvSpPr>
        <p:spPr>
          <a:xfrm>
            <a:off x="795130" y="5514703"/>
            <a:ext cx="10574481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Veterans with coexisting diabetes and mental health conditions may be at increased risk for preventable hospitalizations</a:t>
            </a:r>
            <a:r>
              <a:rPr lang="en-US" sz="1600" dirty="0"/>
              <a:t>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543D48B-8C66-4DA4-A4AA-19140F121DA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EFEFEF"/>
              </a:clrFrom>
              <a:clrTo>
                <a:srgbClr val="EFEFE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170" y="1094414"/>
            <a:ext cx="1660413" cy="198439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A1899D2B-A15A-4DBF-8B42-FD610BFD7D5D}"/>
              </a:ext>
            </a:extLst>
          </p:cNvPr>
          <p:cNvSpPr txBox="1"/>
          <p:nvPr/>
        </p:nvSpPr>
        <p:spPr>
          <a:xfrm>
            <a:off x="920610" y="3388588"/>
            <a:ext cx="32335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Is there a link between mental health and preventable hospitalizations among veterans with diabetes, who are dually-enrolled in VA/Medicare?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ACD2BD1-FF33-47C8-909B-E68952CB4176}"/>
              </a:ext>
            </a:extLst>
          </p:cNvPr>
          <p:cNvSpPr txBox="1"/>
          <p:nvPr/>
        </p:nvSpPr>
        <p:spPr>
          <a:xfrm>
            <a:off x="7004512" y="1027246"/>
            <a:ext cx="4320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Among the study patients, those with: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F8B729D-7917-4F75-AC50-764815E83E24}"/>
              </a:ext>
            </a:extLst>
          </p:cNvPr>
          <p:cNvSpPr txBox="1"/>
          <p:nvPr/>
        </p:nvSpPr>
        <p:spPr>
          <a:xfrm>
            <a:off x="8195966" y="1511293"/>
            <a:ext cx="28469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serious mental illness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depression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anxiety </a:t>
            </a:r>
          </a:p>
        </p:txBody>
      </p:sp>
      <p:sp>
        <p:nvSpPr>
          <p:cNvPr id="31" name="Arrow: Up 30">
            <a:extLst>
              <a:ext uri="{FF2B5EF4-FFF2-40B4-BE49-F238E27FC236}">
                <a16:creationId xmlns:a16="http://schemas.microsoft.com/office/drawing/2014/main" id="{81DB7265-C049-4072-A9B0-E94375E09EB9}"/>
              </a:ext>
            </a:extLst>
          </p:cNvPr>
          <p:cNvSpPr/>
          <p:nvPr/>
        </p:nvSpPr>
        <p:spPr>
          <a:xfrm>
            <a:off x="7593885" y="1482655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56620B8-CAE8-404E-82E8-4153AE8297C7}"/>
              </a:ext>
            </a:extLst>
          </p:cNvPr>
          <p:cNvSpPr txBox="1"/>
          <p:nvPr/>
        </p:nvSpPr>
        <p:spPr>
          <a:xfrm>
            <a:off x="7038293" y="2608216"/>
            <a:ext cx="43209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had more potentially preventable hospitalizations</a:t>
            </a:r>
            <a:r>
              <a:rPr lang="en-US" sz="1600" dirty="0"/>
              <a:t> </a:t>
            </a:r>
            <a:r>
              <a:rPr lang="en-US" sz="2000" dirty="0"/>
              <a:t>for ambulatory care sensitive conditions than those without these conditions.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70ED3D6-8FA0-4527-ADB3-6CD8BAF5223F}"/>
              </a:ext>
            </a:extLst>
          </p:cNvPr>
          <p:cNvSpPr txBox="1"/>
          <p:nvPr/>
        </p:nvSpPr>
        <p:spPr>
          <a:xfrm>
            <a:off x="5450106" y="2086613"/>
            <a:ext cx="1720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/>
              <a:t>Yes! 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F132FEE4-6231-4388-93D5-684AB685F6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795" y="1326756"/>
            <a:ext cx="1203379" cy="1497055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12667882-7207-4E5C-9C95-7AD178BC52E2}"/>
              </a:ext>
            </a:extLst>
          </p:cNvPr>
          <p:cNvSpPr txBox="1"/>
          <p:nvPr/>
        </p:nvSpPr>
        <p:spPr>
          <a:xfrm>
            <a:off x="5845660" y="3989374"/>
            <a:ext cx="5583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Future studies should examine whether healthcare reform has been successful in reducing the risk for poor-quality care, which could lead to a decrease in preventable hospitalizations.</a:t>
            </a:r>
          </a:p>
        </p:txBody>
      </p:sp>
      <p:pic>
        <p:nvPicPr>
          <p:cNvPr id="36" name="Graphic 35" descr="Lightbulb and gear">
            <a:extLst>
              <a:ext uri="{FF2B5EF4-FFF2-40B4-BE49-F238E27FC236}">
                <a16:creationId xmlns:a16="http://schemas.microsoft.com/office/drawing/2014/main" id="{06BFB949-1A3B-436F-8392-E21C22FAFC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33982" y="3750369"/>
            <a:ext cx="1096976" cy="1096976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36814C2D-5CBB-4F0E-A48B-2B4BAA3A110D}"/>
              </a:ext>
            </a:extLst>
          </p:cNvPr>
          <p:cNvSpPr txBox="1"/>
          <p:nvPr/>
        </p:nvSpPr>
        <p:spPr>
          <a:xfrm>
            <a:off x="5050021" y="5020870"/>
            <a:ext cx="60569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Patients were Veterans, ≥66 years, VHA + Medicare (fee for service), diagnosed with diabetes.  </a:t>
            </a:r>
          </a:p>
        </p:txBody>
      </p:sp>
    </p:spTree>
    <p:extLst>
      <p:ext uri="{BB962C8B-B14F-4D97-AF65-F5344CB8AC3E}">
        <p14:creationId xmlns:p14="http://schemas.microsoft.com/office/powerpoint/2010/main" val="2493909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164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McSwain, Melissa</dc:creator>
  <cp:lastModifiedBy>McSwain, Melissa</cp:lastModifiedBy>
  <cp:revision>47</cp:revision>
  <dcterms:created xsi:type="dcterms:W3CDTF">2019-10-30T12:33:31Z</dcterms:created>
  <dcterms:modified xsi:type="dcterms:W3CDTF">2020-04-06T16:40:57Z</dcterms:modified>
</cp:coreProperties>
</file>