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392" autoAdjust="0"/>
    <p:restoredTop sz="94660"/>
  </p:normalViewPr>
  <p:slideViewPr>
    <p:cSldViewPr snapToGrid="0">
      <p:cViewPr varScale="1">
        <p:scale>
          <a:sx n="86" d="100"/>
          <a:sy n="86" d="100"/>
        </p:scale>
        <p:origin x="65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163254-EB3B-4608-829B-C09881B5F8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B95193-57ED-4747-87AC-D9006C6E05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2D612D-84DF-48AE-AF5B-DC30C4A3D3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924829-43F9-4BBA-84E0-7DB547F8C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6632E6-9E67-4FCD-B9A0-81BE6555E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833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B0A39B-ABE1-4C21-91A5-E7FCEFF2E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C96C99-6925-41C0-8837-7DF443B652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29AE81-D7D8-42B4-9316-A8C4CF52D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C6FEEC-8746-4E38-A57C-0E1878EC2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D9E9CE-6BA8-472A-97A0-172CCA960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992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379CED6-98E0-4BA0-8C11-0795447159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4994F7-B317-4890-9D5D-6446EAF317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90600C-0306-46C2-891A-BDB66747BD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2755AB-C12D-4190-94C0-B3F518E569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803C10-9107-4229-8EE0-9376E579B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041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16AD50-15B1-4127-8108-8D5E9AD67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D223C4-76C6-4C4E-B761-167A336294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274333-1CD5-4795-8BB1-63A6AC1AB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F07847-8E95-4E47-9CFC-D6C22653A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9434F4-D522-464E-A45C-29986F7A5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975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E70DCC-B868-4F83-A76E-C1601AD6F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BE74A8-B7FF-4C45-ADA1-27FD201850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751E98-4412-41C6-B73D-2CD765DF7D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B82846-ACDF-49F0-95A9-C43D107B5D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485F46-900B-46C6-A87F-4DF684046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666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A2BE18-A963-4036-9B44-55251413DE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9C1CB5-80B7-4172-B82E-A157528247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F13C5E-7F96-42ED-A572-315614D83E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B89F55-BB21-467B-9B18-3EED900880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12963E-3085-4A9A-AD75-EB5680106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FCFDD3-608F-4D50-A0F3-87A2E143D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973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345BE6-C7E6-4F3C-B887-7E7AE39C1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8D3555-333D-4D7D-9B9E-0373E45AFE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992DCB-52E3-4A30-8402-049DE6D08E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A5B8EAE-C66B-4665-A7FD-59A7ACAB47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72494D9-D8E3-4A24-B543-1025D5CD50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709CD5A-D930-4BF1-9EAE-096E23141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D84E632-E0C9-440F-B221-768D1AD7BD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F863E11-5B9F-4B93-B024-0EF75E9562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092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3730C9-EC1E-4E23-B97C-F844AD9058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1D02C72-AE5E-4E44-A89D-29B360E243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1203BC-FB33-44EA-83AB-D524757888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ADE57C0-024A-4228-84D8-6D9D02751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169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5A6DC7-23BB-4102-A719-959C3ED2C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E3CC4D3-5888-438C-A5A2-0DF79C94E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614E41-1AE3-47C5-B899-09D7905D3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704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D19E43-58AE-45C3-88D7-8DFA5375B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75E75E-E451-4207-8C80-583E2AA769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989E67-B1B3-412C-B300-50332C2717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AB99CB-DA12-41A7-B937-7480D3C57F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80431F-A502-418B-9F00-90151EAC2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D1972D-8520-4E57-8EC4-1B1FC905B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524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584180-93FD-4DB6-9BA8-3DC919B4C8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C89A676-3403-4F96-AA86-BABC0DFA01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49A850-43AD-48FE-A8C7-1509F06771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84647A-797A-4003-A665-5577FA7169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117992-7EE3-4C3D-8FC0-5970C2CBDE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017AA8-B183-459F-85E5-CB6A6266D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113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E7C4CC3-2C82-4747-98D4-8743CE49F0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5F0432-4865-46C2-8AF1-17C367BA97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C069A3-4A64-4A05-8228-BB6C674CDA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DD3BE8-12F2-4195-BA71-D9C8B9A2A41C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2282D3-A36E-4267-ABAE-FF1F1BDF1E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50373B-C909-4958-9291-EE1631FDFF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353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6C45AF6-0806-4FDB-B7A2-C859561834B5}"/>
              </a:ext>
            </a:extLst>
          </p:cNvPr>
          <p:cNvSpPr/>
          <p:nvPr/>
        </p:nvSpPr>
        <p:spPr>
          <a:xfrm>
            <a:off x="614269" y="1143635"/>
            <a:ext cx="10983817" cy="490195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Study Population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DFDF0A5-2CE5-41D5-995C-B7F54C7A56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2576" y="6112677"/>
            <a:ext cx="1136692" cy="649538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DDA35DD0-E077-4030-822A-4C3257CD9109}"/>
              </a:ext>
            </a:extLst>
          </p:cNvPr>
          <p:cNvSpPr/>
          <p:nvPr/>
        </p:nvSpPr>
        <p:spPr>
          <a:xfrm>
            <a:off x="4230294" y="1154875"/>
            <a:ext cx="7356592" cy="490195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4BD2BFC-1DF5-4496-BEC6-03A79937A4A0}"/>
              </a:ext>
            </a:extLst>
          </p:cNvPr>
          <p:cNvSpPr txBox="1"/>
          <p:nvPr/>
        </p:nvSpPr>
        <p:spPr>
          <a:xfrm>
            <a:off x="637458" y="423750"/>
            <a:ext cx="109348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Coping with Medically Unexplained Physical Symptoms: the Role of Illness Beliefs and Behaviors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7BFEA3A-F9E0-4709-BC03-CF18F74D210F}"/>
              </a:ext>
            </a:extLst>
          </p:cNvPr>
          <p:cNvSpPr txBox="1"/>
          <p:nvPr/>
        </p:nvSpPr>
        <p:spPr>
          <a:xfrm>
            <a:off x="651222" y="6237278"/>
            <a:ext cx="49693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Sullivan et al. </a:t>
            </a:r>
            <a:r>
              <a:rPr lang="en-US" sz="2000" i="1" dirty="0"/>
              <a:t>Int J of </a:t>
            </a:r>
            <a:r>
              <a:rPr lang="en-US" sz="2000" i="1" dirty="0" err="1"/>
              <a:t>Beh</a:t>
            </a:r>
            <a:r>
              <a:rPr lang="en-US" sz="2000" i="1" dirty="0"/>
              <a:t> Med</a:t>
            </a:r>
            <a:r>
              <a:rPr lang="en-US" sz="2000" dirty="0"/>
              <a:t>. Nov. 2019.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B468BCC-5E53-4933-9429-9E85B915A501}"/>
              </a:ext>
            </a:extLst>
          </p:cNvPr>
          <p:cNvSpPr txBox="1"/>
          <p:nvPr/>
        </p:nvSpPr>
        <p:spPr>
          <a:xfrm>
            <a:off x="1699763" y="1374848"/>
            <a:ext cx="14478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Background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D9AD865-3112-46F2-827E-52D245CD77C3}"/>
              </a:ext>
            </a:extLst>
          </p:cNvPr>
          <p:cNvSpPr txBox="1"/>
          <p:nvPr/>
        </p:nvSpPr>
        <p:spPr>
          <a:xfrm>
            <a:off x="762732" y="5558780"/>
            <a:ext cx="10616116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Tailoring interventions to address the behaviors specific to medically unexplained syndromes might help improve treatment.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F6A11E0-0AB2-4591-8832-1E74342C4CA6}"/>
              </a:ext>
            </a:extLst>
          </p:cNvPr>
          <p:cNvSpPr txBox="1"/>
          <p:nvPr/>
        </p:nvSpPr>
        <p:spPr>
          <a:xfrm>
            <a:off x="910550" y="4094720"/>
            <a:ext cx="297611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Persistent medically unexplained symptoms/syndromes such as Gulf War Illness are prevalent in primary care, are disabling, and difficult to treat.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6CD5AD4-56B6-419D-98B6-5371893BF135}"/>
              </a:ext>
            </a:extLst>
          </p:cNvPr>
          <p:cNvSpPr txBox="1"/>
          <p:nvPr/>
        </p:nvSpPr>
        <p:spPr>
          <a:xfrm>
            <a:off x="3307707" y="2712073"/>
            <a:ext cx="9140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Headache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EEF7B0C-A1E6-418C-BBB5-82D9FFC8BE02}"/>
              </a:ext>
            </a:extLst>
          </p:cNvPr>
          <p:cNvSpPr txBox="1"/>
          <p:nvPr/>
        </p:nvSpPr>
        <p:spPr>
          <a:xfrm>
            <a:off x="714678" y="1912448"/>
            <a:ext cx="10932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Chronic Pain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D4DECB1-47FA-432E-9E9D-77CDDACB5B56}"/>
              </a:ext>
            </a:extLst>
          </p:cNvPr>
          <p:cNvSpPr txBox="1"/>
          <p:nvPr/>
        </p:nvSpPr>
        <p:spPr>
          <a:xfrm>
            <a:off x="679929" y="3514526"/>
            <a:ext cx="12573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Irritable Bowel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ABFB599-D181-4EC8-B454-82B25CE2B3F2}"/>
              </a:ext>
            </a:extLst>
          </p:cNvPr>
          <p:cNvSpPr txBox="1"/>
          <p:nvPr/>
        </p:nvSpPr>
        <p:spPr>
          <a:xfrm>
            <a:off x="3116636" y="1937859"/>
            <a:ext cx="8451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Dizziness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2F6302C-5DD9-4A4A-9700-21B10D8F18C5}"/>
              </a:ext>
            </a:extLst>
          </p:cNvPr>
          <p:cNvSpPr txBox="1"/>
          <p:nvPr/>
        </p:nvSpPr>
        <p:spPr>
          <a:xfrm>
            <a:off x="755970" y="2659518"/>
            <a:ext cx="6944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Rashes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D83D7BE-6616-41F4-9EBD-0B77667BE870}"/>
              </a:ext>
            </a:extLst>
          </p:cNvPr>
          <p:cNvSpPr txBox="1"/>
          <p:nvPr/>
        </p:nvSpPr>
        <p:spPr>
          <a:xfrm>
            <a:off x="2799541" y="3484610"/>
            <a:ext cx="13150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Chronic Fatigue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FD36CD5-92C5-4CA5-B2F5-40E4F37C59D8}"/>
              </a:ext>
            </a:extLst>
          </p:cNvPr>
          <p:cNvSpPr txBox="1"/>
          <p:nvPr/>
        </p:nvSpPr>
        <p:spPr>
          <a:xfrm>
            <a:off x="4690440" y="1388773"/>
            <a:ext cx="64363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/>
              <a:t>Which factors contribute to disability in patients with Gulf War Illness?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AEB0BF64-F32D-4B63-A1AB-643963D18ECF}"/>
              </a:ext>
            </a:extLst>
          </p:cNvPr>
          <p:cNvSpPr/>
          <p:nvPr/>
        </p:nvSpPr>
        <p:spPr>
          <a:xfrm>
            <a:off x="1473490" y="1960070"/>
            <a:ext cx="1812640" cy="1729058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0593AA32-35E4-47F9-8B13-EE0DC78B8E16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0242" y="1971056"/>
            <a:ext cx="1369481" cy="1580170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A9DB498A-C36A-463E-8AA3-4C27B556F116}"/>
              </a:ext>
            </a:extLst>
          </p:cNvPr>
          <p:cNvSpPr txBox="1"/>
          <p:nvPr/>
        </p:nvSpPr>
        <p:spPr>
          <a:xfrm>
            <a:off x="1795446" y="2181022"/>
            <a:ext cx="11652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</a:rPr>
              <a:t>Gulf War Illness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AA229D56-ABE3-4ECC-9352-FEE595C545D5}"/>
              </a:ext>
            </a:extLst>
          </p:cNvPr>
          <p:cNvSpPr/>
          <p:nvPr/>
        </p:nvSpPr>
        <p:spPr>
          <a:xfrm>
            <a:off x="4741064" y="2125094"/>
            <a:ext cx="2038609" cy="1412059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Threat-Related Illness Beliefs              </a:t>
            </a:r>
            <a:r>
              <a:rPr lang="en-US" sz="1400" dirty="0">
                <a:solidFill>
                  <a:schemeClr val="tx1"/>
                </a:solidFill>
              </a:rPr>
              <a:t>(“my symptoms will never get better”)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AA74F7AA-A958-4A40-9E6E-697E327757EF}"/>
              </a:ext>
            </a:extLst>
          </p:cNvPr>
          <p:cNvSpPr/>
          <p:nvPr/>
        </p:nvSpPr>
        <p:spPr>
          <a:xfrm>
            <a:off x="4741064" y="4028784"/>
            <a:ext cx="2038609" cy="1182596"/>
          </a:xfrm>
          <a:prstGeom prst="rect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Protective         Illness Beliefs 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(“I can manage my illness”)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9AF4CD20-3A85-429B-A884-47343D50EA62}"/>
              </a:ext>
            </a:extLst>
          </p:cNvPr>
          <p:cNvSpPr/>
          <p:nvPr/>
        </p:nvSpPr>
        <p:spPr>
          <a:xfrm>
            <a:off x="7373595" y="2226108"/>
            <a:ext cx="1342885" cy="45030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↓ activity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DA05D694-32C7-4CBC-94B4-0047E15420CD}"/>
              </a:ext>
            </a:extLst>
          </p:cNvPr>
          <p:cNvSpPr/>
          <p:nvPr/>
        </p:nvSpPr>
        <p:spPr>
          <a:xfrm>
            <a:off x="7382568" y="2941005"/>
            <a:ext cx="1342886" cy="57352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↑ practical support seeking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B7BD2694-D731-4453-A08B-5BE0BB5C02B6}"/>
              </a:ext>
            </a:extLst>
          </p:cNvPr>
          <p:cNvSpPr/>
          <p:nvPr/>
        </p:nvSpPr>
        <p:spPr>
          <a:xfrm>
            <a:off x="7369452" y="3856195"/>
            <a:ext cx="1339648" cy="71932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↓ all-or-nothing behavior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3D94E0A5-1E3C-4E64-BEBD-E0930C2A7247}"/>
              </a:ext>
            </a:extLst>
          </p:cNvPr>
          <p:cNvSpPr/>
          <p:nvPr/>
        </p:nvSpPr>
        <p:spPr>
          <a:xfrm>
            <a:off x="7366215" y="4800305"/>
            <a:ext cx="1342884" cy="58477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↓ limiting behavior</a:t>
            </a: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1912F302-6D2A-47E6-BE90-7C51D644D5BB}"/>
              </a:ext>
            </a:extLst>
          </p:cNvPr>
          <p:cNvSpPr/>
          <p:nvPr/>
        </p:nvSpPr>
        <p:spPr>
          <a:xfrm>
            <a:off x="9788407" y="2367399"/>
            <a:ext cx="1590441" cy="914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Greater Disability</a:t>
            </a: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E28FB96E-01F8-4A26-834C-F67170E8A3BC}"/>
              </a:ext>
            </a:extLst>
          </p:cNvPr>
          <p:cNvSpPr/>
          <p:nvPr/>
        </p:nvSpPr>
        <p:spPr>
          <a:xfrm>
            <a:off x="9809461" y="4197333"/>
            <a:ext cx="1590441" cy="91440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Less Disability</a:t>
            </a: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16A5684B-79C5-4F1F-BBE6-929EA608F3D7}"/>
              </a:ext>
            </a:extLst>
          </p:cNvPr>
          <p:cNvCxnSpPr>
            <a:stCxn id="31" idx="3"/>
          </p:cNvCxnSpPr>
          <p:nvPr/>
        </p:nvCxnSpPr>
        <p:spPr>
          <a:xfrm flipV="1">
            <a:off x="6779673" y="2831123"/>
            <a:ext cx="502073" cy="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03E68CB1-C731-4751-BC7A-5EC18120E2D0}"/>
              </a:ext>
            </a:extLst>
          </p:cNvPr>
          <p:cNvCxnSpPr/>
          <p:nvPr/>
        </p:nvCxnSpPr>
        <p:spPr>
          <a:xfrm flipV="1">
            <a:off x="6788227" y="4664685"/>
            <a:ext cx="502073" cy="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Equals 44">
            <a:extLst>
              <a:ext uri="{FF2B5EF4-FFF2-40B4-BE49-F238E27FC236}">
                <a16:creationId xmlns:a16="http://schemas.microsoft.com/office/drawing/2014/main" id="{CFEC476B-578E-49EE-9ECF-AE0005A0D26D}"/>
              </a:ext>
            </a:extLst>
          </p:cNvPr>
          <p:cNvSpPr/>
          <p:nvPr/>
        </p:nvSpPr>
        <p:spPr>
          <a:xfrm>
            <a:off x="8811302" y="2604426"/>
            <a:ext cx="794486" cy="440346"/>
          </a:xfrm>
          <a:prstGeom prst="mathEqual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6" name="Equals 45">
            <a:extLst>
              <a:ext uri="{FF2B5EF4-FFF2-40B4-BE49-F238E27FC236}">
                <a16:creationId xmlns:a16="http://schemas.microsoft.com/office/drawing/2014/main" id="{F5DE6337-5AAD-4833-BF6A-EEA71C45B993}"/>
              </a:ext>
            </a:extLst>
          </p:cNvPr>
          <p:cNvSpPr/>
          <p:nvPr/>
        </p:nvSpPr>
        <p:spPr>
          <a:xfrm>
            <a:off x="8853172" y="4441053"/>
            <a:ext cx="794486" cy="440346"/>
          </a:xfrm>
          <a:prstGeom prst="mathEqual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39095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1036</TotalTime>
  <Words>133</Words>
  <Application>Microsoft Office PowerPoint</Application>
  <PresentationFormat>Widescreen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McSwain, Melissa</dc:creator>
  <cp:lastModifiedBy>McSwain, Melissa</cp:lastModifiedBy>
  <cp:revision>46</cp:revision>
  <dcterms:created xsi:type="dcterms:W3CDTF">2019-10-30T12:33:31Z</dcterms:created>
  <dcterms:modified xsi:type="dcterms:W3CDTF">2020-02-24T11:48:27Z</dcterms:modified>
</cp:coreProperties>
</file>