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Sheet1!$A$2:$A$7</c:f>
              <c:strCache>
                <c:ptCount val="6"/>
                <c:pt idx="0">
                  <c:v>Don't Know</c:v>
                </c:pt>
                <c:pt idx="1">
                  <c:v>Stress/Mental Health</c:v>
                </c:pt>
                <c:pt idx="2">
                  <c:v>Deployment/Environmental</c:v>
                </c:pt>
                <c:pt idx="3">
                  <c:v>Functional</c:v>
                </c:pt>
                <c:pt idx="4">
                  <c:v>Medically Explained</c:v>
                </c:pt>
                <c:pt idx="5">
                  <c:v>Medically Unexplained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18.3</c:v>
                </c:pt>
                <c:pt idx="1">
                  <c:v>24.1</c:v>
                </c:pt>
                <c:pt idx="2">
                  <c:v>12.5</c:v>
                </c:pt>
                <c:pt idx="3">
                  <c:v>13</c:v>
                </c:pt>
                <c:pt idx="4">
                  <c:v>19</c:v>
                </c:pt>
                <c:pt idx="5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7-40BB-BD8B-DF6567DAF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467623936"/>
        <c:axId val="467625576"/>
      </c:barChart>
      <c:catAx>
        <c:axId val="467623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25576"/>
        <c:crosses val="autoZero"/>
        <c:auto val="1"/>
        <c:lblAlgn val="ctr"/>
        <c:lblOffset val="100"/>
        <c:noMultiLvlLbl val="0"/>
      </c:catAx>
      <c:valAx>
        <c:axId val="467625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23936"/>
        <c:crosses val="autoZero"/>
        <c:crossBetween val="between"/>
        <c:dispUnits>
          <c:builtInUnit val="hundreds"/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05928" y="679679"/>
            <a:ext cx="10983817" cy="5432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41494" y="679680"/>
            <a:ext cx="7330814" cy="5432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156459"/>
            <a:ext cx="1093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Understanding Veterans’ Causal Attributions of Physical Symptoms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579506" y="6265414"/>
            <a:ext cx="8297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Kimber, Sullivan, Anastasides, Slotkin &amp; McAndrew. </a:t>
            </a:r>
            <a:r>
              <a:rPr lang="en-US" sz="2000" i="1" dirty="0"/>
              <a:t>Int J of </a:t>
            </a:r>
            <a:r>
              <a:rPr lang="en-US" sz="2000" i="1" dirty="0" err="1"/>
              <a:t>Beh</a:t>
            </a:r>
            <a:r>
              <a:rPr lang="en-US" sz="2000" i="1" dirty="0"/>
              <a:t> Med</a:t>
            </a:r>
            <a:r>
              <a:rPr lang="en-US" sz="2000" dirty="0"/>
              <a:t>. In press.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8BCC-5E53-4933-9429-9E85B915A501}"/>
              </a:ext>
            </a:extLst>
          </p:cNvPr>
          <p:cNvSpPr txBox="1"/>
          <p:nvPr/>
        </p:nvSpPr>
        <p:spPr>
          <a:xfrm>
            <a:off x="1699763" y="1057113"/>
            <a:ext cx="1447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Background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948BE-E368-4B69-9787-B4C5A2DDB36E}"/>
              </a:ext>
            </a:extLst>
          </p:cNvPr>
          <p:cNvSpPr txBox="1"/>
          <p:nvPr/>
        </p:nvSpPr>
        <p:spPr>
          <a:xfrm>
            <a:off x="4501663" y="884749"/>
            <a:ext cx="6822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 91 Veterans, there were a total of 705 attributions for their physical symptoms across the following categories: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1026876" y="5389966"/>
            <a:ext cx="1009832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Veterans with MUS endorse multiple, varied causal attributions for their physical symptoms. This is important for the development of patient-provider communication and concordance around treatment.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E13B01-D784-40A4-93DF-0B922A86C4B9}"/>
              </a:ext>
            </a:extLst>
          </p:cNvPr>
          <p:cNvSpPr txBox="1"/>
          <p:nvPr/>
        </p:nvSpPr>
        <p:spPr>
          <a:xfrm>
            <a:off x="1026876" y="3740970"/>
            <a:ext cx="28850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23-37% of combat Veterans report at least one persistent medically unexplained symptom and illness (</a:t>
            </a:r>
            <a:r>
              <a:rPr lang="en-US" b="1" dirty="0"/>
              <a:t>MUS</a:t>
            </a:r>
            <a:r>
              <a:rPr lang="en-US" dirty="0"/>
              <a:t>).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E3656C6-A3AA-4D62-969F-A09157414F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37"/>
          <a:stretch/>
        </p:blipFill>
        <p:spPr>
          <a:xfrm>
            <a:off x="1616116" y="1712116"/>
            <a:ext cx="1615191" cy="168779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C9F7E78-1725-48EC-8862-8AA4C415E6A9}"/>
              </a:ext>
            </a:extLst>
          </p:cNvPr>
          <p:cNvSpPr txBox="1"/>
          <p:nvPr/>
        </p:nvSpPr>
        <p:spPr>
          <a:xfrm>
            <a:off x="5588959" y="4657231"/>
            <a:ext cx="5330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Veterans assign different causal attributions for their physical symptoms as opposed to a single underlying factor.</a:t>
            </a:r>
          </a:p>
        </p:txBody>
      </p:sp>
      <p:pic>
        <p:nvPicPr>
          <p:cNvPr id="22" name="Graphic 21" descr="Lightbulb and gear">
            <a:extLst>
              <a:ext uri="{FF2B5EF4-FFF2-40B4-BE49-F238E27FC236}">
                <a16:creationId xmlns:a16="http://schemas.microsoft.com/office/drawing/2014/main" id="{64FB493E-4B98-4224-BE56-71FCB74E29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08142" y="4538565"/>
            <a:ext cx="753086" cy="753086"/>
          </a:xfrm>
          <a:prstGeom prst="rect">
            <a:avLst/>
          </a:prstGeom>
        </p:spPr>
      </p:pic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4C52F911-7442-4BA6-BA9C-13E1F63E67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3141882"/>
              </p:ext>
            </p:extLst>
          </p:nvPr>
        </p:nvGraphicFramePr>
        <p:xfrm>
          <a:off x="5412026" y="1595153"/>
          <a:ext cx="5154252" cy="2881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113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44</cp:revision>
  <dcterms:created xsi:type="dcterms:W3CDTF">2019-10-30T12:33:31Z</dcterms:created>
  <dcterms:modified xsi:type="dcterms:W3CDTF">2020-07-28T18:57:29Z</dcterms:modified>
</cp:coreProperties>
</file>