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92" autoAdjust="0"/>
    <p:restoredTop sz="94660"/>
  </p:normalViewPr>
  <p:slideViewPr>
    <p:cSldViewPr snapToGrid="0">
      <p:cViewPr varScale="1">
        <p:scale>
          <a:sx n="72" d="100"/>
          <a:sy n="72" d="100"/>
        </p:scale>
        <p:origin x="9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63254-EB3B-4608-829B-C09881B5F8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B95193-57ED-4747-87AC-D9006C6E05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D612D-84DF-48AE-AF5B-DC30C4A3D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24829-43F9-4BBA-84E0-7DB547F8C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632E6-9E67-4FCD-B9A0-81BE6555E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3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0A39B-ABE1-4C21-91A5-E7FCEFF2E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C96C99-6925-41C0-8837-7DF443B652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9AE81-D7D8-42B4-9316-A8C4CF52D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6FEEC-8746-4E38-A57C-0E1878EC2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9E9CE-6BA8-472A-97A0-172CCA96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92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79CED6-98E0-4BA0-8C11-0795447159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4994F7-B317-4890-9D5D-6446EAF31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0600C-0306-46C2-891A-BDB66747B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755AB-C12D-4190-94C0-B3F518E56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03C10-9107-4229-8EE0-9376E579B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41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6AD50-15B1-4127-8108-8D5E9AD67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223C4-76C6-4C4E-B761-167A33629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74333-1CD5-4795-8BB1-63A6AC1AB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07847-8E95-4E47-9CFC-D6C22653A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434F4-D522-464E-A45C-29986F7A5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975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70DCC-B868-4F83-A76E-C1601AD6F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E74A8-B7FF-4C45-ADA1-27FD20185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51E98-4412-41C6-B73D-2CD765DF7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82846-ACDF-49F0-95A9-C43D107B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85F46-900B-46C6-A87F-4DF684046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66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2BE18-A963-4036-9B44-55251413D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C1CB5-80B7-4172-B82E-A15752824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F13C5E-7F96-42ED-A572-315614D83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B89F55-BB21-467B-9B18-3EED90088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12963E-3085-4A9A-AD75-EB5680106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CFDD3-608F-4D50-A0F3-87A2E143D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73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45BE6-C7E6-4F3C-B887-7E7AE39C1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D3555-333D-4D7D-9B9E-0373E45AF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992DCB-52E3-4A30-8402-049DE6D08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5B8EAE-C66B-4665-A7FD-59A7ACAB47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2494D9-D8E3-4A24-B543-1025D5CD50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09CD5A-D930-4BF1-9EAE-096E2314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84E632-E0C9-440F-B221-768D1AD7B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863E11-5B9F-4B93-B024-0EF75E956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92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730C9-EC1E-4E23-B97C-F844AD905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D02C72-AE5E-4E44-A89D-29B360E24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1203BC-FB33-44EA-83AB-D52475788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DE57C0-024A-4228-84D8-6D9D02751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69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5A6DC7-23BB-4102-A719-959C3ED2C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3CC4D3-5888-438C-A5A2-0DF79C94E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14E41-1AE3-47C5-B899-09D7905D3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04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19E43-58AE-45C3-88D7-8DFA5375B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5E75E-E451-4207-8C80-583E2AA76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989E67-B1B3-412C-B300-50332C2717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AB99CB-DA12-41A7-B937-7480D3C57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0431F-A502-418B-9F00-90151EAC2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1972D-8520-4E57-8EC4-1B1FC905B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24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84180-93FD-4DB6-9BA8-3DC919B4C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89A676-3403-4F96-AA86-BABC0DFA01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49A850-43AD-48FE-A8C7-1509F0677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4647A-797A-4003-A665-5577FA716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117992-7EE3-4C3D-8FC0-5970C2CBD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017AA8-B183-459F-85E5-CB6A6266D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13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7C4CC3-2C82-4747-98D4-8743CE49F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F0432-4865-46C2-8AF1-17C367BA9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069A3-4A64-4A05-8228-BB6C674CD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D3BE8-12F2-4195-BA71-D9C8B9A2A41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282D3-A36E-4267-ABAE-FF1F1BDF1E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0373B-C909-4958-9291-EE1631FDFF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5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C45AF6-0806-4FDB-B7A2-C859561834B5}"/>
              </a:ext>
            </a:extLst>
          </p:cNvPr>
          <p:cNvSpPr/>
          <p:nvPr/>
        </p:nvSpPr>
        <p:spPr>
          <a:xfrm>
            <a:off x="651220" y="1163446"/>
            <a:ext cx="10983817" cy="49019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FDF0A5-2CE5-41D5-995C-B7F54C7A56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576" y="6112677"/>
            <a:ext cx="1136692" cy="64953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DA35DD0-E077-4030-822A-4C3257CD9109}"/>
              </a:ext>
            </a:extLst>
          </p:cNvPr>
          <p:cNvSpPr/>
          <p:nvPr/>
        </p:nvSpPr>
        <p:spPr>
          <a:xfrm>
            <a:off x="623658" y="1145754"/>
            <a:ext cx="3690651" cy="49019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BD2BFC-1DF5-4496-BEC6-03A79937A4A0}"/>
              </a:ext>
            </a:extLst>
          </p:cNvPr>
          <p:cNvSpPr txBox="1"/>
          <p:nvPr/>
        </p:nvSpPr>
        <p:spPr>
          <a:xfrm>
            <a:off x="594684" y="220612"/>
            <a:ext cx="109627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Safety, Tolerability and Efficacy of Dietary Supplementation with Concord Grape Juice in Gulf War Veterans with Gulf War Illness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BFEA3A-F9E0-4709-BC03-CF18F74D210F}"/>
              </a:ext>
            </a:extLst>
          </p:cNvPr>
          <p:cNvSpPr txBox="1"/>
          <p:nvPr/>
        </p:nvSpPr>
        <p:spPr>
          <a:xfrm>
            <a:off x="651220" y="6237278"/>
            <a:ext cx="60082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Helmer et al. </a:t>
            </a:r>
            <a:r>
              <a:rPr lang="en-US" sz="2000" i="1" dirty="0"/>
              <a:t>Int J of Env Res and Pub Health</a:t>
            </a:r>
            <a:r>
              <a:rPr lang="en-US" sz="2000" dirty="0"/>
              <a:t>. May 2020.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1948BE-E368-4B69-9787-B4C5A2DDB36E}"/>
              </a:ext>
            </a:extLst>
          </p:cNvPr>
          <p:cNvSpPr txBox="1"/>
          <p:nvPr/>
        </p:nvSpPr>
        <p:spPr>
          <a:xfrm>
            <a:off x="2246300" y="1473383"/>
            <a:ext cx="19323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≈</a:t>
            </a:r>
            <a:r>
              <a:rPr lang="en-US" dirty="0"/>
              <a:t>30% of Gulf War Veterans have Gulf War Illness, an inflammatory condition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9AD865-3112-46F2-827E-52D245CD77C3}"/>
              </a:ext>
            </a:extLst>
          </p:cNvPr>
          <p:cNvSpPr txBox="1"/>
          <p:nvPr/>
        </p:nvSpPr>
        <p:spPr>
          <a:xfrm>
            <a:off x="1026876" y="5333496"/>
            <a:ext cx="10098324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There is high tolerability and potential benefit from Concord grape juice in Veterans with Gulf War Illness. A larger clinical trial is needed to confirm the improved cognition.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CE76C57-DF55-478E-886C-EF786A93EAB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70" y="1602682"/>
            <a:ext cx="1081436" cy="1247810"/>
          </a:xfrm>
          <a:prstGeom prst="rect">
            <a:avLst/>
          </a:prstGeom>
        </p:spPr>
      </p:pic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FA775238-A5E8-470E-85D6-A5CA2D1A8CB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5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997" y="3586764"/>
            <a:ext cx="862609" cy="130456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2500FEE-0B4E-4B84-AE99-327E75195274}"/>
              </a:ext>
            </a:extLst>
          </p:cNvPr>
          <p:cNvSpPr txBox="1"/>
          <p:nvPr/>
        </p:nvSpPr>
        <p:spPr>
          <a:xfrm>
            <a:off x="2162564" y="3632006"/>
            <a:ext cx="19323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Grape juice contains potent anti-inflammatory flavonoids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E2B8EE5-5103-4E01-8A3F-1C08A4F4B9BE}"/>
              </a:ext>
            </a:extLst>
          </p:cNvPr>
          <p:cNvSpPr/>
          <p:nvPr/>
        </p:nvSpPr>
        <p:spPr>
          <a:xfrm>
            <a:off x="4834076" y="2557982"/>
            <a:ext cx="2810340" cy="20774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Pilot Study: Can grape juice be used to treat the symptoms of Gulf War Illness?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6DC142B-2271-40CB-80CD-3879750A07AC}"/>
              </a:ext>
            </a:extLst>
          </p:cNvPr>
          <p:cNvCxnSpPr>
            <a:cxnSpLocks/>
          </p:cNvCxnSpPr>
          <p:nvPr/>
        </p:nvCxnSpPr>
        <p:spPr>
          <a:xfrm>
            <a:off x="4094922" y="2900478"/>
            <a:ext cx="671776" cy="253692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50AFC0C-177D-430D-AC53-4E0B260102E7}"/>
              </a:ext>
            </a:extLst>
          </p:cNvPr>
          <p:cNvCxnSpPr>
            <a:cxnSpLocks/>
          </p:cNvCxnSpPr>
          <p:nvPr/>
        </p:nvCxnSpPr>
        <p:spPr>
          <a:xfrm flipV="1">
            <a:off x="4070593" y="3882614"/>
            <a:ext cx="712464" cy="222178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: Rounded Corners 18">
                <a:extLst>
                  <a:ext uri="{FF2B5EF4-FFF2-40B4-BE49-F238E27FC236}">
                    <a16:creationId xmlns:a16="http://schemas.microsoft.com/office/drawing/2014/main" id="{AF75E5F8-58C3-49F4-A41B-F1FC1F55589C}"/>
                  </a:ext>
                </a:extLst>
              </p:cNvPr>
              <p:cNvSpPr/>
              <p:nvPr/>
            </p:nvSpPr>
            <p:spPr>
              <a:xfrm>
                <a:off x="7857758" y="1507030"/>
                <a:ext cx="3385136" cy="3473342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Rectangle: Rounded Corners 18">
                <a:extLst>
                  <a:ext uri="{FF2B5EF4-FFF2-40B4-BE49-F238E27FC236}">
                    <a16:creationId xmlns:a16="http://schemas.microsoft.com/office/drawing/2014/main" id="{AF75E5F8-58C3-49F4-A41B-F1FC1F5558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7758" y="1507030"/>
                <a:ext cx="3385136" cy="3473342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 w="57150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Picture 19">
            <a:extLst>
              <a:ext uri="{FF2B5EF4-FFF2-40B4-BE49-F238E27FC236}">
                <a16:creationId xmlns:a16="http://schemas.microsoft.com/office/drawing/2014/main" id="{CAA99333-635F-4BC7-8745-AACB626BE05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466" y="1869265"/>
            <a:ext cx="425301" cy="530245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67D8E2A5-EDC3-4253-8DDD-6C7ACC19529F}"/>
              </a:ext>
            </a:extLst>
          </p:cNvPr>
          <p:cNvSpPr txBox="1"/>
          <p:nvPr/>
        </p:nvSpPr>
        <p:spPr>
          <a:xfrm>
            <a:off x="8878711" y="2042346"/>
            <a:ext cx="1932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cs typeface="Arial" panose="020B0604020202020204" pitchFamily="34" charset="0"/>
              </a:rPr>
              <a:t>Safe</a:t>
            </a:r>
            <a:r>
              <a:rPr lang="en-US" dirty="0">
                <a:cs typeface="Arial" panose="020B0604020202020204" pitchFamily="34" charset="0"/>
              </a:rPr>
              <a:t>*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A6B97D5-8DEA-4092-AEE8-9BD6058080DC}"/>
              </a:ext>
            </a:extLst>
          </p:cNvPr>
          <p:cNvSpPr txBox="1"/>
          <p:nvPr/>
        </p:nvSpPr>
        <p:spPr>
          <a:xfrm>
            <a:off x="8871395" y="2596164"/>
            <a:ext cx="2141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cs typeface="Arial" panose="020B0604020202020204" pitchFamily="34" charset="0"/>
              </a:rPr>
              <a:t>Well-tolerated</a:t>
            </a:r>
            <a:r>
              <a:rPr lang="en-US" dirty="0">
                <a:cs typeface="Arial" panose="020B0604020202020204" pitchFamily="34" charset="0"/>
              </a:rPr>
              <a:t>*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C97233C-E647-4992-9485-B54CDF66811B}"/>
              </a:ext>
            </a:extLst>
          </p:cNvPr>
          <p:cNvSpPr txBox="1"/>
          <p:nvPr/>
        </p:nvSpPr>
        <p:spPr>
          <a:xfrm>
            <a:off x="8330526" y="3206413"/>
            <a:ext cx="26820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cs typeface="Arial" panose="020B0604020202020204" pitchFamily="34" charset="0"/>
              </a:rPr>
              <a:t>*16 ounces daily for 24 weeks</a:t>
            </a:r>
            <a:endParaRPr lang="en-US" sz="16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684FFA6-23F0-4F8B-BA97-C6DE164074FF}"/>
              </a:ext>
            </a:extLst>
          </p:cNvPr>
          <p:cNvSpPr txBox="1"/>
          <p:nvPr/>
        </p:nvSpPr>
        <p:spPr>
          <a:xfrm>
            <a:off x="8878711" y="3689294"/>
            <a:ext cx="1988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>
                <a:cs typeface="Arial" panose="020B0604020202020204" pitchFamily="34" charset="0"/>
              </a:rPr>
              <a:t>May</a:t>
            </a:r>
            <a:r>
              <a:rPr lang="en-US" sz="2400" dirty="0">
                <a:cs typeface="Arial" panose="020B0604020202020204" pitchFamily="34" charset="0"/>
              </a:rPr>
              <a:t> improve cognition**</a:t>
            </a:r>
            <a:endParaRPr lang="en-US" sz="24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E9A2B02-029F-4B42-9DDD-91DD6DB2473E}"/>
              </a:ext>
            </a:extLst>
          </p:cNvPr>
          <p:cNvSpPr txBox="1"/>
          <p:nvPr/>
        </p:nvSpPr>
        <p:spPr>
          <a:xfrm>
            <a:off x="8489594" y="4511517"/>
            <a:ext cx="23772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cs typeface="Arial" panose="020B0604020202020204" pitchFamily="34" charset="0"/>
              </a:rPr>
              <a:t>**as compared to placebo</a:t>
            </a:r>
            <a:endParaRPr lang="en-US" sz="16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7CAC7B44-9336-4E12-BBAA-52EF4FBBCB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395" y="2513000"/>
            <a:ext cx="425301" cy="53024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BF882A94-5558-47F2-A7EE-000EBD168F9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395" y="3688403"/>
            <a:ext cx="425301" cy="530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909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125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McSwain, Melissa</dc:creator>
  <cp:lastModifiedBy>McSwain, Melissa</cp:lastModifiedBy>
  <cp:revision>43</cp:revision>
  <dcterms:created xsi:type="dcterms:W3CDTF">2019-10-30T12:33:31Z</dcterms:created>
  <dcterms:modified xsi:type="dcterms:W3CDTF">2020-05-27T17:24:32Z</dcterms:modified>
</cp:coreProperties>
</file>