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C602C-0019-40A2-AA70-D2CD01E09A62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A6BAE-F768-473B-A772-507F2CE2C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02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C1889A-453C-436C-97C3-0BF590FFAB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0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206D2-CE13-4C1C-A360-2365203888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E7AD23-CF4B-4861-8B72-810EE3E606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8880E5-C839-4BBA-9F53-72F5B93B8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7414-BF2F-4431-B868-B42F739532D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301C5-2DC3-411D-B6A3-9B640E812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E95AC-AF46-4363-87BE-10F9F538C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94A2-173C-4D8B-B2F8-F46FAF52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02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01F26-8BE6-48FF-9197-42D6B2532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81E15E-E49D-4E14-B074-EAE734F421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1367E-8BD3-4DC2-8E26-D9D34F29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7414-BF2F-4431-B868-B42F739532D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FE3E4-2BFC-41FC-A855-68B013B14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3C5E5-7773-4FB0-8050-570D71D39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94A2-173C-4D8B-B2F8-F46FAF52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224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12B02A-E92F-4804-BC2D-966CC8807C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CDF0B2-D269-47D8-9E1F-C466BDE487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4294B-4BA5-46BA-A8AC-B0918EBE1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7414-BF2F-4431-B868-B42F739532D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3F134-917E-40DF-9B5A-3768E219E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37173-7956-456B-82EA-C0296B10D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94A2-173C-4D8B-B2F8-F46FAF52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41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9C9F3-E9A6-4D47-BAB6-C84B05045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8F786-6877-4F9D-92F0-749B1FC55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653AA-DE12-4056-B99A-FBCA1F753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7414-BF2F-4431-B868-B42F739532D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61C061-651A-4AFF-81D3-286E1AA08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911B5-C7B1-49CD-863D-274E20034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94A2-173C-4D8B-B2F8-F46FAF52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92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9E12C-9500-4768-BD0D-56FBA3DD5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839D29-2E7E-4FA8-A001-6703F5ECE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86731-2E28-4CDE-BA0E-47E27ADF1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7414-BF2F-4431-B868-B42F739532D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15D9E-892F-41AF-9A85-FCE0FAD01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F2485-0776-4DBE-A440-5916861D6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94A2-173C-4D8B-B2F8-F46FAF52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532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DB210-4DBB-420E-86FC-AB8062D5F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16FF1-281D-4B8C-949B-9F2F5E655A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872C65-54EB-495E-B7A9-237642A23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C0ADCC-38FD-4873-9246-8FCDBEB70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7414-BF2F-4431-B868-B42F739532D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524DB9-8C56-4318-AE05-F574E31D9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1505C4-C434-479A-8EA9-72DB81A2B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94A2-173C-4D8B-B2F8-F46FAF52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179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EFA80-A6EA-47A6-8FE0-6A93E4714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59A042-CB88-401B-BAFC-E208598E6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2B2EF2-6F04-4320-9C7D-597528FBE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31808C-FDEC-4628-BB22-A483D4AE28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9544BB-6BCB-4098-B34A-201542C154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0A339D-7DDF-4B76-BBBA-C6990C9E8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7414-BF2F-4431-B868-B42F739532D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0C1884-AD4F-45CE-B3FC-4EE1B131C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E27BC6-107C-42EF-A9DA-28E67FB6E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94A2-173C-4D8B-B2F8-F46FAF52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02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A75CD-20D3-459F-BBFF-F81C71EEB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F5BE34-FF6B-4C44-86F3-6437D297B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7414-BF2F-4431-B868-B42F739532D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B8E4A0-E8D1-4C67-9F19-7B9000D3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C6E6BD-96C2-4975-9651-4BADCE3B7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94A2-173C-4D8B-B2F8-F46FAF52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2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9E4EE7-2200-49DD-B999-BA9429267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7414-BF2F-4431-B868-B42F739532D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BC6AE8-A758-4000-8A49-B56871302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BC5A89-082E-4A88-9B5F-31734F28B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94A2-173C-4D8B-B2F8-F46FAF52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3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794CC-460D-4A63-9DBF-003C48F48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F1FF9-966C-49DA-A103-AF01B89AA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69C3D3-1C0B-46A4-A8F3-BECED7974C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D5BA5-D416-4006-84FB-9000425BD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7414-BF2F-4431-B868-B42F739532D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5720A2-6F93-457D-B02A-046C6E199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9CF2B-20A3-4286-8ADF-E506E7C98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94A2-173C-4D8B-B2F8-F46FAF52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398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F7DA3-21C9-433B-B786-837A8A1F2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FA0811-65F6-4AF8-B254-F44C0292A9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2912A4-79F4-4741-B886-ABE1073F79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259DDB-EC57-4DD2-A83B-CB4FB2DCF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7414-BF2F-4431-B868-B42F739532D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6F3537-C56F-49D4-82AF-A6D4B8DCE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9F909B-710B-48F8-8AEB-637D66FA2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94A2-173C-4D8B-B2F8-F46FAF52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6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BA1C5F-B474-4D3E-A8AB-9E4D46760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39C5F-FB37-4B73-80A2-BF6EB8BA6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F6F7A-9A82-4371-9F9E-3C7EB8D755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57414-BF2F-4431-B868-B42F739532D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D45D6-D15F-47C4-978E-D8E02613D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5CB6BD-BA3F-4C67-9AC7-B4DB76CF8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494A2-173C-4D8B-B2F8-F46FAF52C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90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DFDF0A5-2CE5-41D5-995C-B7F54C7A56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576" y="6056922"/>
            <a:ext cx="1136692" cy="64953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DA35DD0-E077-4030-822A-4C3257CD9109}"/>
              </a:ext>
            </a:extLst>
          </p:cNvPr>
          <p:cNvSpPr/>
          <p:nvPr/>
        </p:nvSpPr>
        <p:spPr>
          <a:xfrm>
            <a:off x="651222" y="1004964"/>
            <a:ext cx="10934850" cy="49019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BD2BFC-1DF5-4496-BEC6-03A79937A4A0}"/>
              </a:ext>
            </a:extLst>
          </p:cNvPr>
          <p:cNvSpPr txBox="1"/>
          <p:nvPr/>
        </p:nvSpPr>
        <p:spPr>
          <a:xfrm>
            <a:off x="1595953" y="288622"/>
            <a:ext cx="8539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Are Common Sense Model constructs and self-efficacy simultaneously correlated with self-management behaviors and health outcomes: A systematic review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BFEA3A-F9E0-4709-BC03-CF18F74D210F}"/>
              </a:ext>
            </a:extLst>
          </p:cNvPr>
          <p:cNvSpPr txBox="1"/>
          <p:nvPr/>
        </p:nvSpPr>
        <p:spPr>
          <a:xfrm>
            <a:off x="651222" y="6237278"/>
            <a:ext cx="52143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Breland et al. </a:t>
            </a:r>
            <a:r>
              <a:rPr lang="en-US" sz="2000" i="1" dirty="0"/>
              <a:t>Health Psych Open</a:t>
            </a:r>
            <a:r>
              <a:rPr lang="en-US" sz="2000" dirty="0"/>
              <a:t>. January 2020.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22B8BA-0207-4625-B579-AD57D4C16DDF}"/>
              </a:ext>
            </a:extLst>
          </p:cNvPr>
          <p:cNvSpPr txBox="1"/>
          <p:nvPr/>
        </p:nvSpPr>
        <p:spPr>
          <a:xfrm>
            <a:off x="1201989" y="1115053"/>
            <a:ext cx="9833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When included in the same statistical model, can two common health psychology theories both be related to a patient’s health outcomes and/or behaviors?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9AD865-3112-46F2-827E-52D245CD77C3}"/>
              </a:ext>
            </a:extLst>
          </p:cNvPr>
          <p:cNvSpPr txBox="1"/>
          <p:nvPr/>
        </p:nvSpPr>
        <p:spPr>
          <a:xfrm>
            <a:off x="1312416" y="5181390"/>
            <a:ext cx="9612459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Researchers should continue to integrate both theories in understanding and/or improving    chronic illness self-management and outcomes.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7C4979-E084-4375-A40B-5B068EE73F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761" y="6016984"/>
            <a:ext cx="1105547" cy="745323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8CB6A10-F710-492E-9575-B3163B99BDB0}"/>
              </a:ext>
            </a:extLst>
          </p:cNvPr>
          <p:cNvSpPr/>
          <p:nvPr/>
        </p:nvSpPr>
        <p:spPr>
          <a:xfrm>
            <a:off x="3624522" y="2005680"/>
            <a:ext cx="2471478" cy="1423320"/>
          </a:xfrm>
          <a:prstGeom prst="round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u="sng" dirty="0"/>
              <a:t>Common Sense Model</a:t>
            </a:r>
          </a:p>
          <a:p>
            <a:pPr algn="ctr"/>
            <a:r>
              <a:rPr lang="en-US" sz="1400" dirty="0"/>
              <a:t>Personal beliefs about a health condition, e.g., its name and symptoms, cause, consequences, timeline, whether it can be controlled.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E696A1F-95F5-4A37-B8C8-6884632E17D1}"/>
              </a:ext>
            </a:extLst>
          </p:cNvPr>
          <p:cNvSpPr txBox="1"/>
          <p:nvPr/>
        </p:nvSpPr>
        <p:spPr>
          <a:xfrm>
            <a:off x="1464641" y="3264924"/>
            <a:ext cx="2397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/>
              <a:t>Yes! 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710DB207-0204-471D-9A51-E120A154E949}"/>
              </a:ext>
            </a:extLst>
          </p:cNvPr>
          <p:cNvSpPr/>
          <p:nvPr/>
        </p:nvSpPr>
        <p:spPr>
          <a:xfrm rot="1150263">
            <a:off x="6420432" y="2760633"/>
            <a:ext cx="1590964" cy="3108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C2BCE255-0885-46BA-97F1-4272B2719ED8}"/>
              </a:ext>
            </a:extLst>
          </p:cNvPr>
          <p:cNvSpPr/>
          <p:nvPr/>
        </p:nvSpPr>
        <p:spPr>
          <a:xfrm>
            <a:off x="3678017" y="3755731"/>
            <a:ext cx="2428549" cy="1098928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u="sng" dirty="0"/>
              <a:t>Self-efficacy</a:t>
            </a:r>
          </a:p>
          <a:p>
            <a:pPr algn="ctr"/>
            <a:r>
              <a:rPr lang="en-US" sz="1400" dirty="0"/>
              <a:t>Confidence in one’s ability to do a specific health behavior.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FB74083-939F-4EDF-BD95-C520B3EE8D08}"/>
              </a:ext>
            </a:extLst>
          </p:cNvPr>
          <p:cNvSpPr/>
          <p:nvPr/>
        </p:nvSpPr>
        <p:spPr>
          <a:xfrm>
            <a:off x="8442364" y="2256655"/>
            <a:ext cx="2799240" cy="2516536"/>
          </a:xfrm>
          <a:prstGeom prst="ellipse">
            <a:avLst/>
          </a:prstGeom>
          <a:ln w="28575"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u="sng" dirty="0"/>
              <a:t>Health Outcomes</a:t>
            </a:r>
          </a:p>
          <a:p>
            <a:pPr algn="ctr"/>
            <a:r>
              <a:rPr lang="en-US" sz="1400" dirty="0"/>
              <a:t>Quality of life, disability, pain, depression, etc.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&amp;</a:t>
            </a:r>
          </a:p>
          <a:p>
            <a:pPr algn="ctr"/>
            <a:endParaRPr lang="en-US" sz="1400" dirty="0"/>
          </a:p>
          <a:p>
            <a:pPr algn="ctr"/>
            <a:r>
              <a:rPr lang="en-US" sz="1400" b="1" u="sng" dirty="0"/>
              <a:t>Health Behaviors</a:t>
            </a:r>
          </a:p>
          <a:p>
            <a:pPr algn="ctr"/>
            <a:r>
              <a:rPr lang="en-US" sz="1400" dirty="0"/>
              <a:t>Medication adherence, diet, exercise, etc.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7CE412C-2E61-4C10-A35A-4EBB7813D84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22" y="2585098"/>
            <a:ext cx="1200763" cy="1497055"/>
          </a:xfrm>
          <a:prstGeom prst="rect">
            <a:avLst/>
          </a:prstGeom>
        </p:spPr>
      </p:pic>
      <p:sp>
        <p:nvSpPr>
          <p:cNvPr id="24" name="Arrow: Right 23">
            <a:extLst>
              <a:ext uri="{FF2B5EF4-FFF2-40B4-BE49-F238E27FC236}">
                <a16:creationId xmlns:a16="http://schemas.microsoft.com/office/drawing/2014/main" id="{B624E6E1-1F83-4E70-9D53-290CE49839C9}"/>
              </a:ext>
            </a:extLst>
          </p:cNvPr>
          <p:cNvSpPr/>
          <p:nvPr/>
        </p:nvSpPr>
        <p:spPr>
          <a:xfrm rot="20589502">
            <a:off x="6488172" y="3997806"/>
            <a:ext cx="1556564" cy="3108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859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McSwain, Melissa</dc:creator>
  <cp:lastModifiedBy>McSwain, Melissa</cp:lastModifiedBy>
  <cp:revision>2</cp:revision>
  <dcterms:created xsi:type="dcterms:W3CDTF">2020-02-13T13:17:10Z</dcterms:created>
  <dcterms:modified xsi:type="dcterms:W3CDTF">2020-02-13T13:17:50Z</dcterms:modified>
</cp:coreProperties>
</file>