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ied, Dennis A." initials="FDA" lastIdx="1" clrIdx="0">
    <p:extLst>
      <p:ext uri="{19B8F6BF-5375-455C-9EA6-DF929625EA0E}">
        <p15:presenceInfo xmlns:p15="http://schemas.microsoft.com/office/powerpoint/2012/main" userId="S::Dennis.Fried@va.gov::eb229569-b699-4241-ba0e-011ce0424b2e" providerId="AD"/>
      </p:ext>
    </p:extLst>
  </p:cmAuthor>
  <p:cmAuthor id="2" name="Graff, Fiona A S." initials="GFAS" lastIdx="1" clrIdx="1">
    <p:extLst>
      <p:ext uri="{19B8F6BF-5375-455C-9EA6-DF929625EA0E}">
        <p15:presenceInfo xmlns:p15="http://schemas.microsoft.com/office/powerpoint/2012/main" userId="S::FionaA.Graff@va.gov::5b0526fc-ffd4-4886-bb6e-dbc71980e39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392" autoAdjust="0"/>
    <p:restoredTop sz="94660"/>
  </p:normalViewPr>
  <p:slideViewPr>
    <p:cSldViewPr snapToGrid="0">
      <p:cViewPr varScale="1">
        <p:scale>
          <a:sx n="86" d="100"/>
          <a:sy n="86" d="100"/>
        </p:scale>
        <p:origin x="65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63254-EB3B-4608-829B-C09881B5F8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B95193-57ED-4747-87AC-D9006C6E05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2D612D-84DF-48AE-AF5B-DC30C4A3D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924829-43F9-4BBA-84E0-7DB547F8C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6632E6-9E67-4FCD-B9A0-81BE6555E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833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0A39B-ABE1-4C21-91A5-E7FCEFF2E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C96C99-6925-41C0-8837-7DF443B652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29AE81-D7D8-42B4-9316-A8C4CF52D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C6FEEC-8746-4E38-A57C-0E1878EC2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D9E9CE-6BA8-472A-97A0-172CCA960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992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79CED6-98E0-4BA0-8C11-0795447159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4994F7-B317-4890-9D5D-6446EAF317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90600C-0306-46C2-891A-BDB66747B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2755AB-C12D-4190-94C0-B3F518E56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803C10-9107-4229-8EE0-9376E579B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041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6AD50-15B1-4127-8108-8D5E9AD67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D223C4-76C6-4C4E-B761-167A336294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274333-1CD5-4795-8BB1-63A6AC1AB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F07847-8E95-4E47-9CFC-D6C22653A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9434F4-D522-464E-A45C-29986F7A5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975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70DCC-B868-4F83-A76E-C1601AD6F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BE74A8-B7FF-4C45-ADA1-27FD201850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751E98-4412-41C6-B73D-2CD765DF7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B82846-ACDF-49F0-95A9-C43D107B5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485F46-900B-46C6-A87F-4DF684046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666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2BE18-A963-4036-9B44-55251413D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9C1CB5-80B7-4172-B82E-A157528247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F13C5E-7F96-42ED-A572-315614D83E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B89F55-BB21-467B-9B18-3EED90088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12963E-3085-4A9A-AD75-EB5680106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FCFDD3-608F-4D50-A0F3-87A2E143D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973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345BE6-C7E6-4F3C-B887-7E7AE39C1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8D3555-333D-4D7D-9B9E-0373E45AFE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992DCB-52E3-4A30-8402-049DE6D08E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5B8EAE-C66B-4665-A7FD-59A7ACAB47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2494D9-D8E3-4A24-B543-1025D5CD50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709CD5A-D930-4BF1-9EAE-096E2314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D84E632-E0C9-440F-B221-768D1AD7B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F863E11-5B9F-4B93-B024-0EF75E956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092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3730C9-EC1E-4E23-B97C-F844AD905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D02C72-AE5E-4E44-A89D-29B360E24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1203BC-FB33-44EA-83AB-D52475788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DE57C0-024A-4228-84D8-6D9D02751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169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5A6DC7-23BB-4102-A719-959C3ED2C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3CC4D3-5888-438C-A5A2-0DF79C94E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614E41-1AE3-47C5-B899-09D7905D3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704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D19E43-58AE-45C3-88D7-8DFA5375B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75E75E-E451-4207-8C80-583E2AA769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989E67-B1B3-412C-B300-50332C2717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AB99CB-DA12-41A7-B937-7480D3C57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80431F-A502-418B-9F00-90151EAC2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D1972D-8520-4E57-8EC4-1B1FC905B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524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84180-93FD-4DB6-9BA8-3DC919B4C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C89A676-3403-4F96-AA86-BABC0DFA01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49A850-43AD-48FE-A8C7-1509F06771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84647A-797A-4003-A665-5577FA716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117992-7EE3-4C3D-8FC0-5970C2CBD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017AA8-B183-459F-85E5-CB6A6266D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113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7C4CC3-2C82-4747-98D4-8743CE49F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5F0432-4865-46C2-8AF1-17C367BA97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C069A3-4A64-4A05-8228-BB6C674CDA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D3BE8-12F2-4195-BA71-D9C8B9A2A41C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2282D3-A36E-4267-ABAE-FF1F1BDF1E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50373B-C909-4958-9291-EE1631FDFF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353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6C45AF6-0806-4FDB-B7A2-C859561834B5}"/>
              </a:ext>
            </a:extLst>
          </p:cNvPr>
          <p:cNvSpPr/>
          <p:nvPr/>
        </p:nvSpPr>
        <p:spPr>
          <a:xfrm>
            <a:off x="614441" y="1148747"/>
            <a:ext cx="10983817" cy="490195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Study Population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DA35DD0-E077-4030-822A-4C3257CD9109}"/>
              </a:ext>
            </a:extLst>
          </p:cNvPr>
          <p:cNvSpPr/>
          <p:nvPr/>
        </p:nvSpPr>
        <p:spPr>
          <a:xfrm>
            <a:off x="4223404" y="1156208"/>
            <a:ext cx="7385893" cy="49019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4BD2BFC-1DF5-4496-BEC6-03A79937A4A0}"/>
              </a:ext>
            </a:extLst>
          </p:cNvPr>
          <p:cNvSpPr txBox="1"/>
          <p:nvPr/>
        </p:nvSpPr>
        <p:spPr>
          <a:xfrm>
            <a:off x="1380682" y="234704"/>
            <a:ext cx="95095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Doctor recommendations are related to patient interest and use of behavioral treatment for chronic pain and addiction.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7BFEA3A-F9E0-4709-BC03-CF18F74D210F}"/>
              </a:ext>
            </a:extLst>
          </p:cNvPr>
          <p:cNvSpPr txBox="1"/>
          <p:nvPr/>
        </p:nvSpPr>
        <p:spPr>
          <a:xfrm>
            <a:off x="601037" y="6237278"/>
            <a:ext cx="57253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/>
              <a:t>Brunkow</a:t>
            </a:r>
            <a:r>
              <a:rPr lang="en-US" sz="1600" dirty="0"/>
              <a:t>, A. &amp; Cannon, M. et al. </a:t>
            </a:r>
            <a:r>
              <a:rPr lang="en-US" sz="1600" i="1" dirty="0"/>
              <a:t>Journal of Pain</a:t>
            </a:r>
            <a:r>
              <a:rPr lang="en-US" sz="1600" dirty="0"/>
              <a:t>. January 2020.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B468BCC-5E53-4933-9429-9E85B915A501}"/>
              </a:ext>
            </a:extLst>
          </p:cNvPr>
          <p:cNvSpPr txBox="1"/>
          <p:nvPr/>
        </p:nvSpPr>
        <p:spPr>
          <a:xfrm>
            <a:off x="1177478" y="2626271"/>
            <a:ext cx="22860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Method and Cohort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B22B8BA-0207-4625-B579-AD57D4C16DDF}"/>
              </a:ext>
            </a:extLst>
          </p:cNvPr>
          <p:cNvSpPr txBox="1"/>
          <p:nvPr/>
        </p:nvSpPr>
        <p:spPr>
          <a:xfrm>
            <a:off x="6746479" y="1285016"/>
            <a:ext cx="25508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Analysis and Outcome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D9AD865-3112-46F2-827E-52D245CD77C3}"/>
              </a:ext>
            </a:extLst>
          </p:cNvPr>
          <p:cNvSpPr txBox="1"/>
          <p:nvPr/>
        </p:nvSpPr>
        <p:spPr>
          <a:xfrm>
            <a:off x="1063947" y="5558780"/>
            <a:ext cx="10098324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Patients are receptive to behavioral treatment options for chronic pain.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C2EBF40-46AB-431E-AABE-80DEF7E38D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1388" y="6214466"/>
            <a:ext cx="1719890" cy="533166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D3DE6B2E-1D9D-4EB0-B0D7-B194BFC0F85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5387" y="6097163"/>
            <a:ext cx="968396" cy="65286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D791305-28D8-4557-A263-B72EB344479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4152" y="2909614"/>
            <a:ext cx="1552641" cy="1552641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2D7DC2F-6862-48D0-80CE-2BEE0B2EB122}"/>
              </a:ext>
            </a:extLst>
          </p:cNvPr>
          <p:cNvSpPr txBox="1"/>
          <p:nvPr/>
        </p:nvSpPr>
        <p:spPr>
          <a:xfrm>
            <a:off x="1015746" y="4350990"/>
            <a:ext cx="27124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Online survey of treatment interest and receipt among 1,050 patients with chronic pain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A8A7F7F-9416-4147-9DA9-A150B48E7FFF}"/>
              </a:ext>
            </a:extLst>
          </p:cNvPr>
          <p:cNvSpPr txBox="1"/>
          <p:nvPr/>
        </p:nvSpPr>
        <p:spPr>
          <a:xfrm>
            <a:off x="6668655" y="3063436"/>
            <a:ext cx="449361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/>
              <a:t>Patients whose doctor recommended behavioral treatments are more interested in behavioral treatments (e.g., 83% interested in CBT) than patients whose doctor did NOT recommend behavioral treatments (56% interested in CBT) 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D0FDCEA-7522-46BB-9C36-CABAA6465CD2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485" b="21847"/>
          <a:stretch/>
        </p:blipFill>
        <p:spPr>
          <a:xfrm>
            <a:off x="7258482" y="1941339"/>
            <a:ext cx="1453116" cy="939712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6C90DD4A-CE35-4B54-8608-E7E372DF4B09}"/>
              </a:ext>
            </a:extLst>
          </p:cNvPr>
          <p:cNvSpPr txBox="1"/>
          <p:nvPr/>
        </p:nvSpPr>
        <p:spPr>
          <a:xfrm>
            <a:off x="4821547" y="1941339"/>
            <a:ext cx="2061982" cy="95410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FFFF00"/>
                </a:solidFill>
              </a:rPr>
              <a:t>89%</a:t>
            </a:r>
            <a:r>
              <a:rPr lang="en-US" sz="1400" dirty="0">
                <a:solidFill>
                  <a:schemeClr val="bg1"/>
                </a:solidFill>
              </a:rPr>
              <a:t> very or somewhat interested in behavioral treatments for chronic pain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012AE74-BE91-42B5-9100-233060B5CE6E}"/>
              </a:ext>
            </a:extLst>
          </p:cNvPr>
          <p:cNvSpPr txBox="1"/>
          <p:nvPr/>
        </p:nvSpPr>
        <p:spPr>
          <a:xfrm>
            <a:off x="6668655" y="4451633"/>
            <a:ext cx="450253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/>
              <a:t>Patients who are at risk of misusing opioids are more interested in behavioral treatments (e.g., 78% interested in CBT) than patients on opioids who are NOT at risk for misuse (56% interested in CBT)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AACB6F6-33AF-4AAE-9EBE-F98043B08921}"/>
              </a:ext>
            </a:extLst>
          </p:cNvPr>
          <p:cNvSpPr txBox="1"/>
          <p:nvPr/>
        </p:nvSpPr>
        <p:spPr>
          <a:xfrm>
            <a:off x="9100289" y="2033289"/>
            <a:ext cx="2061982" cy="73866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FFFF00"/>
                </a:solidFill>
              </a:rPr>
              <a:t>21%</a:t>
            </a:r>
            <a:r>
              <a:rPr lang="en-US" sz="1400" dirty="0"/>
              <a:t> </a:t>
            </a:r>
            <a:r>
              <a:rPr lang="en-US" sz="1400" dirty="0">
                <a:solidFill>
                  <a:schemeClr val="bg1"/>
                </a:solidFill>
              </a:rPr>
              <a:t>very or somewhat interested in treatment for addiction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153AFBA-2C12-4FE7-AC06-0B9E9A71AA12}"/>
              </a:ext>
            </a:extLst>
          </p:cNvPr>
          <p:cNvSpPr txBox="1"/>
          <p:nvPr/>
        </p:nvSpPr>
        <p:spPr>
          <a:xfrm flipH="1">
            <a:off x="832998" y="1542746"/>
            <a:ext cx="3175476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Do patients with chronic pain want to receive behavioral treatments for pain?  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0B0CE6D2-0D46-4810-BF98-41A3F25F7FC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7496" y="3253320"/>
            <a:ext cx="1268874" cy="1581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39095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1397</TotalTime>
  <Words>186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McSwain, Melissa</dc:creator>
  <cp:lastModifiedBy>McSwain, Melissa</cp:lastModifiedBy>
  <cp:revision>77</cp:revision>
  <dcterms:created xsi:type="dcterms:W3CDTF">2019-10-30T12:33:31Z</dcterms:created>
  <dcterms:modified xsi:type="dcterms:W3CDTF">2020-01-27T13:48:15Z</dcterms:modified>
</cp:coreProperties>
</file>