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92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06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63254-EB3B-4608-829B-C09881B5F8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B95193-57ED-4747-87AC-D9006C6E05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D612D-84DF-48AE-AF5B-DC30C4A3D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924829-43F9-4BBA-84E0-7DB547F8C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6632E6-9E67-4FCD-B9A0-81BE6555E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833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0A39B-ABE1-4C21-91A5-E7FCEFF2E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C96C99-6925-41C0-8837-7DF443B652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29AE81-D7D8-42B4-9316-A8C4CF52D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C6FEEC-8746-4E38-A57C-0E1878EC2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D9E9CE-6BA8-472A-97A0-172CCA960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992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79CED6-98E0-4BA0-8C11-0795447159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4994F7-B317-4890-9D5D-6446EAF317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90600C-0306-46C2-891A-BDB66747B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2755AB-C12D-4190-94C0-B3F518E56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803C10-9107-4229-8EE0-9376E579B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41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6AD50-15B1-4127-8108-8D5E9AD67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223C4-76C6-4C4E-B761-167A33629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274333-1CD5-4795-8BB1-63A6AC1AB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F07847-8E95-4E47-9CFC-D6C22653A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434F4-D522-464E-A45C-29986F7A5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975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70DCC-B868-4F83-A76E-C1601AD6F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BE74A8-B7FF-4C45-ADA1-27FD20185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51E98-4412-41C6-B73D-2CD765DF7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B82846-ACDF-49F0-95A9-C43D107B5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85F46-900B-46C6-A87F-4DF684046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666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2BE18-A963-4036-9B44-55251413D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9C1CB5-80B7-4172-B82E-A157528247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F13C5E-7F96-42ED-A572-315614D83E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B89F55-BB21-467B-9B18-3EED90088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12963E-3085-4A9A-AD75-EB5680106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FCFDD3-608F-4D50-A0F3-87A2E143D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973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45BE6-C7E6-4F3C-B887-7E7AE39C1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8D3555-333D-4D7D-9B9E-0373E45AFE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992DCB-52E3-4A30-8402-049DE6D08E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5B8EAE-C66B-4665-A7FD-59A7ACAB47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2494D9-D8E3-4A24-B543-1025D5CD50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09CD5A-D930-4BF1-9EAE-096E2314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84E632-E0C9-440F-B221-768D1AD7B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863E11-5B9F-4B93-B024-0EF75E956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92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730C9-EC1E-4E23-B97C-F844AD905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D02C72-AE5E-4E44-A89D-29B360E24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1203BC-FB33-44EA-83AB-D52475788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DE57C0-024A-4228-84D8-6D9D02751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169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5A6DC7-23BB-4102-A719-959C3ED2C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3CC4D3-5888-438C-A5A2-0DF79C94E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614E41-1AE3-47C5-B899-09D7905D3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704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19E43-58AE-45C3-88D7-8DFA5375B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5E75E-E451-4207-8C80-583E2AA76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989E67-B1B3-412C-B300-50332C2717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AB99CB-DA12-41A7-B937-7480D3C57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80431F-A502-418B-9F00-90151EAC2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D1972D-8520-4E57-8EC4-1B1FC905B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24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84180-93FD-4DB6-9BA8-3DC919B4C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89A676-3403-4F96-AA86-BABC0DFA01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49A850-43AD-48FE-A8C7-1509F06771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84647A-797A-4003-A665-5577FA716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3BE8-12F2-4195-BA71-D9C8B9A2A41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117992-7EE3-4C3D-8FC0-5970C2CBD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017AA8-B183-459F-85E5-CB6A6266D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113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7C4CC3-2C82-4747-98D4-8743CE49F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5F0432-4865-46C2-8AF1-17C367BA97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069A3-4A64-4A05-8228-BB6C674CDA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D3BE8-12F2-4195-BA71-D9C8B9A2A41C}" type="datetimeFigureOut">
              <a:rPr lang="en-US" smtClean="0"/>
              <a:t>3/13/2020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2282D3-A36E-4267-ABAE-FF1F1BDF1E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50373B-C909-4958-9291-EE1631FDFF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88C38-F256-41B2-A672-7701DF7C6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353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6C45AF6-0806-4FDB-B7A2-C859561834B5}"/>
              </a:ext>
            </a:extLst>
          </p:cNvPr>
          <p:cNvSpPr/>
          <p:nvPr/>
        </p:nvSpPr>
        <p:spPr>
          <a:xfrm>
            <a:off x="605928" y="1011936"/>
            <a:ext cx="10983817" cy="50357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Study Population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DFDF0A5-2CE5-41D5-995C-B7F54C7A56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2576" y="6112677"/>
            <a:ext cx="1136692" cy="64953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DA35DD0-E077-4030-822A-4C3257CD9109}"/>
              </a:ext>
            </a:extLst>
          </p:cNvPr>
          <p:cNvSpPr/>
          <p:nvPr/>
        </p:nvSpPr>
        <p:spPr>
          <a:xfrm>
            <a:off x="4241494" y="1011936"/>
            <a:ext cx="7330814" cy="5035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BD2BFC-1DF5-4496-BEC6-03A79937A4A0}"/>
              </a:ext>
            </a:extLst>
          </p:cNvPr>
          <p:cNvSpPr txBox="1"/>
          <p:nvPr/>
        </p:nvSpPr>
        <p:spPr>
          <a:xfrm>
            <a:off x="637458" y="349319"/>
            <a:ext cx="10934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Post-Exertional Malaise in Veterans with Gulf War Illness?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BFEA3A-F9E0-4709-BC03-CF18F74D210F}"/>
              </a:ext>
            </a:extLst>
          </p:cNvPr>
          <p:cNvSpPr txBox="1"/>
          <p:nvPr/>
        </p:nvSpPr>
        <p:spPr>
          <a:xfrm>
            <a:off x="651222" y="6237278"/>
            <a:ext cx="54447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Lindheimer et al. </a:t>
            </a:r>
            <a:r>
              <a:rPr lang="en-US" sz="2000" i="1" dirty="0"/>
              <a:t>Int J of </a:t>
            </a:r>
            <a:r>
              <a:rPr lang="en-US" sz="2000" i="1" dirty="0" err="1"/>
              <a:t>Psychophysiol</a:t>
            </a:r>
            <a:r>
              <a:rPr lang="en-US" sz="2000" dirty="0"/>
              <a:t>. Jan. 2020.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9AD865-3112-46F2-827E-52D245CD77C3}"/>
              </a:ext>
            </a:extLst>
          </p:cNvPr>
          <p:cNvSpPr txBox="1"/>
          <p:nvPr/>
        </p:nvSpPr>
        <p:spPr>
          <a:xfrm>
            <a:off x="629956" y="5611034"/>
            <a:ext cx="10921085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Acute exercise does not worsen symptoms for the majority of Gulf War Veterans with Gulf War Illness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41A73F4-1699-42B8-AF84-7596FD26323C}"/>
              </a:ext>
            </a:extLst>
          </p:cNvPr>
          <p:cNvGrpSpPr/>
          <p:nvPr/>
        </p:nvGrpSpPr>
        <p:grpSpPr>
          <a:xfrm>
            <a:off x="1496125" y="1972644"/>
            <a:ext cx="1812640" cy="1729058"/>
            <a:chOff x="1473490" y="1960070"/>
            <a:chExt cx="1812640" cy="1729058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85836E5-8AD9-43D2-B4E0-C671E4B72320}"/>
                </a:ext>
              </a:extLst>
            </p:cNvPr>
            <p:cNvSpPr/>
            <p:nvPr/>
          </p:nvSpPr>
          <p:spPr>
            <a:xfrm>
              <a:off x="1473490" y="1960070"/>
              <a:ext cx="1812640" cy="1729058"/>
            </a:xfrm>
            <a:prstGeom prst="ellipse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D2A493CA-5E56-4736-914F-CCE20E9C48B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20242" y="1971056"/>
              <a:ext cx="1369481" cy="1580170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11755FD8-DE31-451D-8AA6-D13A6CE8B79A}"/>
                </a:ext>
              </a:extLst>
            </p:cNvPr>
            <p:cNvSpPr txBox="1"/>
            <p:nvPr/>
          </p:nvSpPr>
          <p:spPr>
            <a:xfrm>
              <a:off x="1795446" y="2181022"/>
              <a:ext cx="116522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rgbClr val="FF0000"/>
                  </a:solidFill>
                </a:rPr>
                <a:t>Gulf War Illness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A5B74DC3-5886-4C47-BF52-95BC5706D97C}"/>
              </a:ext>
            </a:extLst>
          </p:cNvPr>
          <p:cNvSpPr txBox="1"/>
          <p:nvPr/>
        </p:nvSpPr>
        <p:spPr>
          <a:xfrm>
            <a:off x="5369291" y="1849941"/>
            <a:ext cx="5082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Do Veterans with Gulf War Illness experience greater PEM following exercise than Veterans without?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914774E-0FF0-43B3-893E-3519CB029BC7}"/>
              </a:ext>
            </a:extLst>
          </p:cNvPr>
          <p:cNvSpPr txBox="1"/>
          <p:nvPr/>
        </p:nvSpPr>
        <p:spPr>
          <a:xfrm>
            <a:off x="3307707" y="2701440"/>
            <a:ext cx="9140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Headache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DF521C9-EDCE-4396-971E-4C79167F518E}"/>
              </a:ext>
            </a:extLst>
          </p:cNvPr>
          <p:cNvSpPr txBox="1"/>
          <p:nvPr/>
        </p:nvSpPr>
        <p:spPr>
          <a:xfrm>
            <a:off x="3008369" y="3453228"/>
            <a:ext cx="1093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Chronic Pain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216CC35-B93C-4BC5-9AA9-FFE6864C46D5}"/>
              </a:ext>
            </a:extLst>
          </p:cNvPr>
          <p:cNvSpPr txBox="1"/>
          <p:nvPr/>
        </p:nvSpPr>
        <p:spPr>
          <a:xfrm>
            <a:off x="627166" y="3484501"/>
            <a:ext cx="12573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Irritable Bowel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9E7448B-7695-4C38-BE7D-72D424AD6D10}"/>
              </a:ext>
            </a:extLst>
          </p:cNvPr>
          <p:cNvSpPr txBox="1"/>
          <p:nvPr/>
        </p:nvSpPr>
        <p:spPr>
          <a:xfrm>
            <a:off x="3116636" y="1927226"/>
            <a:ext cx="8451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Dizziness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55DA4EB-9B55-4622-9B1A-204CB8984FEC}"/>
              </a:ext>
            </a:extLst>
          </p:cNvPr>
          <p:cNvSpPr txBox="1"/>
          <p:nvPr/>
        </p:nvSpPr>
        <p:spPr>
          <a:xfrm>
            <a:off x="755970" y="2659518"/>
            <a:ext cx="6944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Rashes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537F1DB-9FDD-42F1-9349-98AF53E9A6CF}"/>
              </a:ext>
            </a:extLst>
          </p:cNvPr>
          <p:cNvSpPr txBox="1"/>
          <p:nvPr/>
        </p:nvSpPr>
        <p:spPr>
          <a:xfrm>
            <a:off x="888309" y="1922750"/>
            <a:ext cx="817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Lethargy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64C747B-29FA-4E2A-9FDE-668979FFA052}"/>
              </a:ext>
            </a:extLst>
          </p:cNvPr>
          <p:cNvSpPr txBox="1"/>
          <p:nvPr/>
        </p:nvSpPr>
        <p:spPr>
          <a:xfrm>
            <a:off x="1277120" y="3867198"/>
            <a:ext cx="23816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Post-Exertional Malaise (PEM)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851352FD-1C41-434E-9C63-A4C3639B215E}"/>
              </a:ext>
            </a:extLst>
          </p:cNvPr>
          <p:cNvSpPr/>
          <p:nvPr/>
        </p:nvSpPr>
        <p:spPr>
          <a:xfrm>
            <a:off x="1571299" y="4223270"/>
            <a:ext cx="2077178" cy="123062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dirty="0">
                <a:solidFill>
                  <a:schemeClr val="tx1"/>
                </a:solidFill>
              </a:rPr>
              <a:t>         </a:t>
            </a:r>
          </a:p>
          <a:p>
            <a:r>
              <a:rPr lang="en-US" sz="1200" dirty="0">
                <a:solidFill>
                  <a:schemeClr val="tx1"/>
                </a:solidFill>
              </a:rPr>
              <a:t>          ∙Pain</a:t>
            </a:r>
          </a:p>
          <a:p>
            <a:r>
              <a:rPr lang="en-US" sz="1200" dirty="0">
                <a:solidFill>
                  <a:schemeClr val="tx1"/>
                </a:solidFill>
              </a:rPr>
              <a:t>          ∙Fatigue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       ∙Cognitive issues, etc.</a:t>
            </a:r>
          </a:p>
          <a:p>
            <a:pPr algn="ctr"/>
            <a:endParaRPr lang="en-US" sz="1200" dirty="0">
              <a:solidFill>
                <a:schemeClr val="tx1"/>
              </a:solidFill>
            </a:endParaRP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 after physical or mental exertion.</a:t>
            </a:r>
          </a:p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8" name="Arrow: Up 27">
            <a:extLst>
              <a:ext uri="{FF2B5EF4-FFF2-40B4-BE49-F238E27FC236}">
                <a16:creationId xmlns:a16="http://schemas.microsoft.com/office/drawing/2014/main" id="{D21B15EA-3E6B-4A40-AC3D-8E0F7DFECA60}"/>
              </a:ext>
            </a:extLst>
          </p:cNvPr>
          <p:cNvSpPr/>
          <p:nvPr/>
        </p:nvSpPr>
        <p:spPr>
          <a:xfrm>
            <a:off x="1739700" y="4324521"/>
            <a:ext cx="246912" cy="491157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row: Curved Right 28">
            <a:extLst>
              <a:ext uri="{FF2B5EF4-FFF2-40B4-BE49-F238E27FC236}">
                <a16:creationId xmlns:a16="http://schemas.microsoft.com/office/drawing/2014/main" id="{5097CBDA-2C0E-4E6A-ADA8-21F716C1D854}"/>
              </a:ext>
            </a:extLst>
          </p:cNvPr>
          <p:cNvSpPr/>
          <p:nvPr/>
        </p:nvSpPr>
        <p:spPr>
          <a:xfrm rot="20581021">
            <a:off x="788515" y="4073201"/>
            <a:ext cx="589705" cy="947014"/>
          </a:xfrm>
          <a:prstGeom prst="curvedRightArrow">
            <a:avLst>
              <a:gd name="adj1" fmla="val 25000"/>
              <a:gd name="adj2" fmla="val 55927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A00468B8-109B-4FB6-B6B3-6449CF2412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4998" y="3462393"/>
            <a:ext cx="659770" cy="659770"/>
          </a:xfrm>
          <a:prstGeom prst="rect">
            <a:avLst/>
          </a:prstGeom>
          <a:solidFill>
            <a:srgbClr val="FF0000"/>
          </a:solidFill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235E3A57-0EE8-4475-83AD-BBFC7712E194}"/>
              </a:ext>
            </a:extLst>
          </p:cNvPr>
          <p:cNvSpPr txBox="1"/>
          <p:nvPr/>
        </p:nvSpPr>
        <p:spPr>
          <a:xfrm>
            <a:off x="691548" y="1187808"/>
            <a:ext cx="10809912" cy="34624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50" dirty="0"/>
              <a:t>Gulf War Illness is a chronic, multi-symptom illness that affects between 175,000 to 250,000 American Gulf War Veterans.</a:t>
            </a: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6948CF8E-7AB4-45C5-BEBF-2EBD5FE3D6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315200" y="3476813"/>
            <a:ext cx="641542" cy="641542"/>
          </a:xfrm>
          <a:prstGeom prst="rect">
            <a:avLst/>
          </a:prstGeom>
          <a:solidFill>
            <a:srgbClr val="00B050"/>
          </a:solidFill>
        </p:spPr>
      </p:pic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821340EC-CB65-4BF0-BFF4-36AFDFD6DF2F}"/>
              </a:ext>
            </a:extLst>
          </p:cNvPr>
          <p:cNvSpPr/>
          <p:nvPr/>
        </p:nvSpPr>
        <p:spPr>
          <a:xfrm>
            <a:off x="6994294" y="2559671"/>
            <a:ext cx="1825214" cy="15097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Mood, pain and gulf war illness symptoms were measured pre-, post-, and 24-hours post exercise.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9A18D26-3541-433D-858A-4221BDDE6158}"/>
              </a:ext>
            </a:extLst>
          </p:cNvPr>
          <p:cNvSpPr txBox="1"/>
          <p:nvPr/>
        </p:nvSpPr>
        <p:spPr>
          <a:xfrm>
            <a:off x="4854908" y="5073781"/>
            <a:ext cx="63911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 dirty="0"/>
              <a:t>Not all GWI Veterans have significant worsening of symptoms</a:t>
            </a:r>
          </a:p>
        </p:txBody>
      </p:sp>
      <p:sp>
        <p:nvSpPr>
          <p:cNvPr id="40" name="Minus Sign 39">
            <a:extLst>
              <a:ext uri="{FF2B5EF4-FFF2-40B4-BE49-F238E27FC236}">
                <a16:creationId xmlns:a16="http://schemas.microsoft.com/office/drawing/2014/main" id="{ED0FBAFF-D265-4FF7-80C5-1FCEB2B0DD88}"/>
              </a:ext>
            </a:extLst>
          </p:cNvPr>
          <p:cNvSpPr/>
          <p:nvPr/>
        </p:nvSpPr>
        <p:spPr>
          <a:xfrm>
            <a:off x="4490389" y="3883657"/>
            <a:ext cx="6748225" cy="914400"/>
          </a:xfrm>
          <a:prstGeom prst="mathMinu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Isosceles Triangle 40">
            <a:extLst>
              <a:ext uri="{FF2B5EF4-FFF2-40B4-BE49-F238E27FC236}">
                <a16:creationId xmlns:a16="http://schemas.microsoft.com/office/drawing/2014/main" id="{B8D093E3-8F0F-4820-BA58-1D8E338C20D3}"/>
              </a:ext>
            </a:extLst>
          </p:cNvPr>
          <p:cNvSpPr/>
          <p:nvPr/>
        </p:nvSpPr>
        <p:spPr>
          <a:xfrm>
            <a:off x="7676706" y="4476313"/>
            <a:ext cx="591197" cy="502782"/>
          </a:xfrm>
          <a:prstGeom prst="triangl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C1D603B-EF82-4E30-8913-01F287C91BCE}"/>
              </a:ext>
            </a:extLst>
          </p:cNvPr>
          <p:cNvSpPr txBox="1"/>
          <p:nvPr/>
        </p:nvSpPr>
        <p:spPr>
          <a:xfrm>
            <a:off x="4854907" y="3515668"/>
            <a:ext cx="8264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GWI</a:t>
            </a:r>
          </a:p>
          <a:p>
            <a:pPr algn="ctr"/>
            <a:r>
              <a:rPr lang="en-US" sz="1400" dirty="0"/>
              <a:t>Veterans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CED27DF-A12A-480E-A8C0-7F7B50FBCFFD}"/>
              </a:ext>
            </a:extLst>
          </p:cNvPr>
          <p:cNvSpPr txBox="1"/>
          <p:nvPr/>
        </p:nvSpPr>
        <p:spPr>
          <a:xfrm>
            <a:off x="10052181" y="3533436"/>
            <a:ext cx="9421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Non- GWI </a:t>
            </a:r>
          </a:p>
          <a:p>
            <a:pPr algn="ctr"/>
            <a:r>
              <a:rPr lang="en-US" sz="1400" dirty="0"/>
              <a:t>Veterans</a:t>
            </a:r>
          </a:p>
        </p:txBody>
      </p:sp>
      <p:pic>
        <p:nvPicPr>
          <p:cNvPr id="5" name="Graphic 4" descr="Help">
            <a:extLst>
              <a:ext uri="{FF2B5EF4-FFF2-40B4-BE49-F238E27FC236}">
                <a16:creationId xmlns:a16="http://schemas.microsoft.com/office/drawing/2014/main" id="{193F2F0D-9A25-4F37-BA9C-0BF7808C5B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651052" y="4559682"/>
            <a:ext cx="550986" cy="550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909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1074</TotalTime>
  <Words>146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McSwain, Melissa</dc:creator>
  <cp:lastModifiedBy>McSwain, Melissa</cp:lastModifiedBy>
  <cp:revision>48</cp:revision>
  <dcterms:created xsi:type="dcterms:W3CDTF">2019-10-30T12:33:31Z</dcterms:created>
  <dcterms:modified xsi:type="dcterms:W3CDTF">2020-03-13T12:07:22Z</dcterms:modified>
</cp:coreProperties>
</file>