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ied, Dennis A." initials="FDA" lastIdx="1" clrIdx="0">
    <p:extLst>
      <p:ext uri="{19B8F6BF-5375-455C-9EA6-DF929625EA0E}">
        <p15:presenceInfo xmlns:p15="http://schemas.microsoft.com/office/powerpoint/2012/main" userId="S::Dennis.Fried@va.gov::eb229569-b699-4241-ba0e-011ce0424b2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Diagnosed presumptive conditions (FY12-FY13)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At least 1 VHA inpatient visit (%)</c:v>
                </c:pt>
                <c:pt idx="1">
                  <c:v>≥5 VHA primary care visits</c:v>
                </c:pt>
                <c:pt idx="2">
                  <c:v>≥5 VHA specialty care visits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37.200000000000003</c:v>
                </c:pt>
                <c:pt idx="1">
                  <c:v>34.9</c:v>
                </c:pt>
                <c:pt idx="2">
                  <c:v>44.8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DE-4BE0-834A-0F7380ED37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diagnosed presumptive conditions (FY12-FY13)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At least 1 VHA inpatient visit (%)</c:v>
                </c:pt>
                <c:pt idx="1">
                  <c:v>≥5 VHA primary care visits</c:v>
                </c:pt>
                <c:pt idx="2">
                  <c:v>≥5 VHA specialty care visits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16.399999999999999</c:v>
                </c:pt>
                <c:pt idx="1">
                  <c:v>14.7</c:v>
                </c:pt>
                <c:pt idx="2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DE-4BE0-834A-0F7380ED37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8502120"/>
        <c:axId val="428502448"/>
      </c:barChart>
      <c:catAx>
        <c:axId val="42850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502448"/>
        <c:crosses val="autoZero"/>
        <c:auto val="1"/>
        <c:lblAlgn val="ctr"/>
        <c:lblOffset val="100"/>
        <c:noMultiLvlLbl val="0"/>
      </c:catAx>
      <c:valAx>
        <c:axId val="42850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502120"/>
        <c:crosses val="autoZero"/>
        <c:crossBetween val="between"/>
        <c:majorUnit val="10"/>
        <c:dispUnits>
          <c:builtInUnit val="hundreds"/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385655095373971E-2"/>
          <c:y val="0.79437353878038575"/>
          <c:w val="0.98185047262116665"/>
          <c:h val="0.12864124442311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43570" y="1156209"/>
            <a:ext cx="10983817" cy="4901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Study Population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112677"/>
            <a:ext cx="1136692" cy="6495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4241494" y="1158111"/>
            <a:ext cx="3690651" cy="49019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637458" y="201013"/>
            <a:ext cx="10934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Impact of Presumed Service-Connected Diagnosis on VA Healthcare                  Utilization of Vietnam-Theater Veterans with service-connected disabilities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51222" y="6237278"/>
            <a:ext cx="4969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Fried et al. </a:t>
            </a:r>
            <a:r>
              <a:rPr lang="en-US" sz="2000" i="1" dirty="0"/>
              <a:t>Medicine</a:t>
            </a:r>
            <a:r>
              <a:rPr lang="en-US" sz="2000" dirty="0"/>
              <a:t>. May 2018.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68BCC-5E53-4933-9429-9E85B915A501}"/>
              </a:ext>
            </a:extLst>
          </p:cNvPr>
          <p:cNvSpPr txBox="1"/>
          <p:nvPr/>
        </p:nvSpPr>
        <p:spPr>
          <a:xfrm>
            <a:off x="1711858" y="1192116"/>
            <a:ext cx="1447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Background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948BE-E368-4B69-9787-B4C5A2DDB36E}"/>
              </a:ext>
            </a:extLst>
          </p:cNvPr>
          <p:cNvSpPr txBox="1"/>
          <p:nvPr/>
        </p:nvSpPr>
        <p:spPr>
          <a:xfrm>
            <a:off x="5487520" y="1181372"/>
            <a:ext cx="1198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Objective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22B8BA-0207-4625-B579-AD57D4C16DDF}"/>
              </a:ext>
            </a:extLst>
          </p:cNvPr>
          <p:cNvSpPr txBox="1"/>
          <p:nvPr/>
        </p:nvSpPr>
        <p:spPr>
          <a:xfrm>
            <a:off x="9272893" y="1192116"/>
            <a:ext cx="1162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Outcome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1063947" y="5558780"/>
            <a:ext cx="1009832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Presumptions may be a critical regulatory mechanism for increasing VA healthcare access.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AE7125-44C6-4372-B154-716AD0E947C6}"/>
              </a:ext>
            </a:extLst>
          </p:cNvPr>
          <p:cNvSpPr txBox="1"/>
          <p:nvPr/>
        </p:nvSpPr>
        <p:spPr>
          <a:xfrm>
            <a:off x="4497574" y="3817678"/>
            <a:ext cx="32146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Are Vietnam veterans with presumptive conditions more likely to use VA healthcare than those without?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E0004B-3982-49FC-9149-C5CF24E7A33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76" b="33819"/>
          <a:stretch/>
        </p:blipFill>
        <p:spPr>
          <a:xfrm>
            <a:off x="4649973" y="2215327"/>
            <a:ext cx="1991160" cy="62133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EB00274-B378-4D86-9D76-4BDCCB7698E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4" t="4575" b="46806"/>
          <a:stretch/>
        </p:blipFill>
        <p:spPr>
          <a:xfrm>
            <a:off x="5798962" y="1894627"/>
            <a:ext cx="1913230" cy="1911112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DCE09ADA-34FD-40B7-8890-AD2387D307E6}"/>
              </a:ext>
            </a:extLst>
          </p:cNvPr>
          <p:cNvSpPr txBox="1"/>
          <p:nvPr/>
        </p:nvSpPr>
        <p:spPr>
          <a:xfrm>
            <a:off x="835223" y="1929241"/>
            <a:ext cx="3214618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 the past, Vietnam veterans had difficulty proving that certain medical conditions were related to Agent Orange exposure during deployment.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1A0A60-5BDD-40E4-8760-10113DC7A9DB}"/>
              </a:ext>
            </a:extLst>
          </p:cNvPr>
          <p:cNvSpPr txBox="1"/>
          <p:nvPr/>
        </p:nvSpPr>
        <p:spPr>
          <a:xfrm>
            <a:off x="828498" y="3783032"/>
            <a:ext cx="3214618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 response, VA presumes certain medical conditions to be service connected in an effort to allow veterans easier access to VA services.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2B6154A-742A-4BDB-8023-D239C1BA62B1}"/>
              </a:ext>
            </a:extLst>
          </p:cNvPr>
          <p:cNvCxnSpPr>
            <a:cxnSpLocks/>
          </p:cNvCxnSpPr>
          <p:nvPr/>
        </p:nvCxnSpPr>
        <p:spPr>
          <a:xfrm>
            <a:off x="2435807" y="3429000"/>
            <a:ext cx="0" cy="35403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932F096A-E531-4474-9F25-AF978FBC19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9158259"/>
              </p:ext>
            </p:extLst>
          </p:nvPr>
        </p:nvGraphicFramePr>
        <p:xfrm>
          <a:off x="8344911" y="1631223"/>
          <a:ext cx="3018591" cy="313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F7E8798F-EEA4-4DA4-A7DF-06EE4C6FEEA4}"/>
              </a:ext>
            </a:extLst>
          </p:cNvPr>
          <p:cNvSpPr txBox="1"/>
          <p:nvPr/>
        </p:nvSpPr>
        <p:spPr>
          <a:xfrm rot="16200000">
            <a:off x="7016081" y="2628644"/>
            <a:ext cx="24625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Healthcare utilization-Vietnam veterans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B83763-01F8-438A-BE0C-D4A1ED9088F8}"/>
              </a:ext>
            </a:extLst>
          </p:cNvPr>
          <p:cNvSpPr txBox="1"/>
          <p:nvPr/>
        </p:nvSpPr>
        <p:spPr>
          <a:xfrm>
            <a:off x="8167594" y="4701302"/>
            <a:ext cx="3214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Controlling for other factors, Vietnam veterans with diagnosed presumptive conditions were more likely to use VA healthcare.</a:t>
            </a:r>
          </a:p>
        </p:txBody>
      </p:sp>
    </p:spTree>
    <p:extLst>
      <p:ext uri="{BB962C8B-B14F-4D97-AF65-F5344CB8AC3E}">
        <p14:creationId xmlns:p14="http://schemas.microsoft.com/office/powerpoint/2010/main" val="2493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126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46</cp:revision>
  <dcterms:created xsi:type="dcterms:W3CDTF">2019-10-30T12:33:31Z</dcterms:created>
  <dcterms:modified xsi:type="dcterms:W3CDTF">2020-01-08T18:14:41Z</dcterms:modified>
</cp:coreProperties>
</file>